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handoutMasterIdLst>
    <p:handoutMasterId r:id="rId19"/>
  </p:handoutMasterIdLst>
  <p:sldIdLst>
    <p:sldId id="265" r:id="rId5"/>
    <p:sldId id="266" r:id="rId6"/>
    <p:sldId id="269" r:id="rId7"/>
    <p:sldId id="259" r:id="rId8"/>
    <p:sldId id="267" r:id="rId9"/>
    <p:sldId id="260" r:id="rId10"/>
    <p:sldId id="261" r:id="rId11"/>
    <p:sldId id="270" r:id="rId12"/>
    <p:sldId id="262" r:id="rId13"/>
    <p:sldId id="271" r:id="rId14"/>
    <p:sldId id="263" r:id="rId15"/>
    <p:sldId id="268" r:id="rId16"/>
    <p:sldId id="264" r:id="rId17"/>
  </p:sldIdLst>
  <p:sldSz cx="9906000" cy="6858000" type="A4"/>
  <p:notesSz cx="6797675" cy="9926638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49" userDrawn="1">
          <p15:clr>
            <a:srgbClr val="A4A3A4"/>
          </p15:clr>
        </p15:guide>
        <p15:guide id="2" orient="horz" pos="32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phe Struck" initials="CS" lastIdx="13" clrIdx="0">
    <p:extLst>
      <p:ext uri="{19B8F6BF-5375-455C-9EA6-DF929625EA0E}">
        <p15:presenceInfo xmlns:p15="http://schemas.microsoft.com/office/powerpoint/2012/main" userId="S-1-5-21-3210268068-3955779823-4248853682-788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077E"/>
    <a:srgbClr val="2D7B9A"/>
    <a:srgbClr val="929293"/>
    <a:srgbClr val="AFDEF9"/>
    <a:srgbClr val="45ADD6"/>
    <a:srgbClr val="EDEDED"/>
    <a:srgbClr val="063D58"/>
    <a:srgbClr val="FF9700"/>
    <a:srgbClr val="FF0000"/>
    <a:srgbClr val="D1D3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3" autoAdjust="0"/>
    <p:restoredTop sz="85879" autoAdjust="0"/>
  </p:normalViewPr>
  <p:slideViewPr>
    <p:cSldViewPr snapToGrid="0">
      <p:cViewPr varScale="1">
        <p:scale>
          <a:sx n="99" d="100"/>
          <a:sy n="99" d="100"/>
        </p:scale>
        <p:origin x="1740" y="78"/>
      </p:cViewPr>
      <p:guideLst>
        <p:guide pos="149"/>
        <p:guide orient="horz" pos="32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0" d="100"/>
          <a:sy n="60" d="100"/>
        </p:scale>
        <p:origin x="3211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35B53-92D3-4706-AD51-7293D4C320FD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56C72-46F2-4C68-BA46-D259FDB72F2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834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D3223-73CA-47D0-A688-98673985DFA3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B5F7D-D941-4A2C-A918-9B8BBFF93C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397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noProof="0" dirty="0" smtClean="0"/>
              <a:t>Type (X)</a:t>
            </a:r>
          </a:p>
          <a:p>
            <a:r>
              <a:rPr lang="en-US" b="1" noProof="0" dirty="0" smtClean="0"/>
              <a:t>1. </a:t>
            </a:r>
            <a:r>
              <a:rPr lang="en-US" b="1" noProof="0" dirty="0" err="1" smtClean="0"/>
              <a:t>Weieng</a:t>
            </a:r>
            <a:r>
              <a:rPr lang="en-US" b="1" noProof="0" dirty="0" smtClean="0"/>
              <a:t> </a:t>
            </a:r>
            <a:r>
              <a:rPr lang="en-US" b="1" noProof="0" dirty="0" err="1" smtClean="0"/>
              <a:t>Kompetenz</a:t>
            </a:r>
            <a:r>
              <a:rPr lang="en-US" b="1" noProof="0" dirty="0" smtClean="0"/>
              <a:t>(</a:t>
            </a:r>
            <a:r>
              <a:rPr lang="en-US" b="1" noProof="0" dirty="0" err="1" smtClean="0"/>
              <a:t>en</a:t>
            </a:r>
            <a:r>
              <a:rPr lang="en-US" b="1" noProof="0" dirty="0" smtClean="0"/>
              <a:t>) well </a:t>
            </a:r>
            <a:r>
              <a:rPr lang="en-US" b="1" noProof="0" dirty="0" err="1" smtClean="0"/>
              <a:t>ech</a:t>
            </a:r>
            <a:r>
              <a:rPr lang="en-US" b="1" noProof="0" dirty="0" smtClean="0"/>
              <a:t> </a:t>
            </a:r>
            <a:r>
              <a:rPr lang="en-US" b="1" noProof="0" dirty="0" err="1" smtClean="0"/>
              <a:t>verbesseren</a:t>
            </a:r>
            <a:endParaRPr lang="en-US" b="1" noProof="0" dirty="0" smtClean="0"/>
          </a:p>
          <a:p>
            <a:r>
              <a:rPr lang="en-US" b="1" noProof="0" dirty="0" smtClean="0"/>
              <a:t>Wat as </a:t>
            </a:r>
            <a:r>
              <a:rPr lang="en-US" b="1" noProof="0" dirty="0" err="1" smtClean="0"/>
              <a:t>betraff</a:t>
            </a:r>
            <a:r>
              <a:rPr lang="en-US" b="1" noProof="0" dirty="0" smtClean="0"/>
              <a:t> </a:t>
            </a:r>
            <a:r>
              <a:rPr lang="en-US" b="1" noProof="0" dirty="0" err="1" smtClean="0"/>
              <a:t>vun</a:t>
            </a:r>
            <a:r>
              <a:rPr lang="en-US" b="1" noProof="0" dirty="0" smtClean="0"/>
              <a:t> </a:t>
            </a:r>
            <a:r>
              <a:rPr lang="en-US" b="1" noProof="0" dirty="0" err="1" smtClean="0"/>
              <a:t>menger</a:t>
            </a:r>
            <a:r>
              <a:rPr lang="en-US" b="1" noProof="0" dirty="0" smtClean="0"/>
              <a:t> </a:t>
            </a:r>
            <a:r>
              <a:rPr lang="en-US" b="1" noProof="0" dirty="0" err="1" smtClean="0"/>
              <a:t>Formatioun</a:t>
            </a:r>
            <a:endParaRPr lang="en-US" b="1" noProof="0" dirty="0" smtClean="0"/>
          </a:p>
          <a:p>
            <a:endParaRPr lang="en-US" b="1" noProof="0" dirty="0" smtClean="0"/>
          </a:p>
          <a:p>
            <a:r>
              <a:rPr lang="en-US" b="1" noProof="0" dirty="0" smtClean="0"/>
              <a:t> 2. </a:t>
            </a:r>
            <a:r>
              <a:rPr lang="en-US" b="1" noProof="0" dirty="0" err="1" smtClean="0"/>
              <a:t>Objectiver</a:t>
            </a:r>
            <a:r>
              <a:rPr lang="en-US" b="1" noProof="0" dirty="0" smtClean="0"/>
              <a:t> </a:t>
            </a:r>
            <a:r>
              <a:rPr lang="en-US" b="1" noProof="0" dirty="0" err="1" smtClean="0"/>
              <a:t>vun</a:t>
            </a:r>
            <a:r>
              <a:rPr lang="en-US" b="1" noProof="0" dirty="0" smtClean="0"/>
              <a:t> der </a:t>
            </a:r>
            <a:r>
              <a:rPr lang="en-US" b="1" noProof="0" dirty="0" err="1" smtClean="0"/>
              <a:t>Formatioun</a:t>
            </a:r>
            <a:endParaRPr lang="en-US" b="1" noProof="0" dirty="0" smtClean="0"/>
          </a:p>
          <a:p>
            <a:endParaRPr lang="en-US" b="1" noProof="0" dirty="0" smtClean="0"/>
          </a:p>
          <a:p>
            <a:r>
              <a:rPr lang="en-US" b="1" noProof="0" dirty="0" err="1" smtClean="0"/>
              <a:t>Profondeur</a:t>
            </a:r>
            <a:r>
              <a:rPr lang="en-US" b="1" noProof="0" dirty="0" smtClean="0"/>
              <a:t> (Y)</a:t>
            </a:r>
          </a:p>
          <a:p>
            <a:r>
              <a:rPr lang="en-US" b="1" noProof="0" dirty="0" smtClean="0"/>
              <a:t>3. Op </a:t>
            </a:r>
            <a:r>
              <a:rPr lang="en-US" b="1" noProof="0" dirty="0" err="1" smtClean="0"/>
              <a:t>weieen</a:t>
            </a:r>
            <a:r>
              <a:rPr lang="en-US" b="1" noProof="0" dirty="0" smtClean="0"/>
              <a:t> </a:t>
            </a:r>
            <a:r>
              <a:rPr lang="en-US" b="1" noProof="0" dirty="0" err="1" smtClean="0"/>
              <a:t>Niveau</a:t>
            </a:r>
            <a:r>
              <a:rPr lang="en-US" b="1" baseline="0" noProof="0" dirty="0" smtClean="0"/>
              <a:t> </a:t>
            </a:r>
            <a:r>
              <a:rPr lang="en-US" b="1" baseline="0" noProof="0" dirty="0" err="1" smtClean="0"/>
              <a:t>bréngen</a:t>
            </a:r>
            <a:endParaRPr lang="en-US" b="1" noProof="0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81ECDC-7530-4EA9-86FD-4E56342A47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71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noProof="0" dirty="0"/>
              <a:t>C’est en 1956 que Benjamin Bloom, psychologue en éducation, a fait émerger une classification des compétences impliquées dans l’apprentissage. Cette taxonomie (du grec « taxis » et « </a:t>
            </a:r>
            <a:r>
              <a:rPr lang="fr-FR" noProof="0" dirty="0" err="1"/>
              <a:t>nomos</a:t>
            </a:r>
            <a:r>
              <a:rPr lang="fr-FR" noProof="0" dirty="0"/>
              <a:t> », qui signifie la « règle de classification ») détermine six habiletés cognitives allant de la plus simple à la plus complexe, auxquelles correspondent des opérations typiques</a:t>
            </a:r>
            <a:r>
              <a:rPr lang="fr-FR" noProof="0" dirty="0" smtClean="0"/>
              <a:t>.</a:t>
            </a:r>
          </a:p>
          <a:p>
            <a:endParaRPr lang="en-US" noProof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Line avec </a:t>
            </a:r>
            <a:r>
              <a:rPr lang="en-US" noProof="0" dirty="0" err="1" smtClean="0"/>
              <a:t>verbes</a:t>
            </a:r>
            <a:r>
              <a:rPr lang="en-US" noProof="0" dirty="0" smtClean="0"/>
              <a:t>: </a:t>
            </a:r>
            <a:r>
              <a:rPr lang="fr-FR" dirty="0" smtClean="0"/>
              <a:t>Liste avec verbes à créer: http://labua.univ-angers.fr/revue/annexe-1-rediger-des-objectifs-dapprentissage</a:t>
            </a:r>
          </a:p>
          <a:p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81ECDC-7530-4EA9-86FD-4E56342A47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5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1ECDC-7530-4EA9-86FD-4E56342A475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45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noProof="0" dirty="0"/>
              <a:t>C’est en 1956 que Benjamin Bloom, psychologue en éducation, a fait émerger une classification des compétences impliquées dans l’apprentissage. Cette taxonomie (du grec « taxis » et « </a:t>
            </a:r>
            <a:r>
              <a:rPr lang="fr-FR" noProof="0" dirty="0" err="1"/>
              <a:t>nomos</a:t>
            </a:r>
            <a:r>
              <a:rPr lang="fr-FR" noProof="0" dirty="0"/>
              <a:t> », qui signifie la « règle de classification ») détermine six habiletés cognitives allant de la plus simple à la plus complexe, auxquelles correspondent des opérations typiques</a:t>
            </a:r>
            <a:r>
              <a:rPr lang="fr-FR" noProof="0" dirty="0" smtClean="0"/>
              <a:t>.</a:t>
            </a:r>
          </a:p>
          <a:p>
            <a:endParaRPr lang="en-US" noProof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Line avec </a:t>
            </a:r>
            <a:r>
              <a:rPr lang="en-US" noProof="0" dirty="0" err="1" smtClean="0"/>
              <a:t>verbes</a:t>
            </a:r>
            <a:r>
              <a:rPr lang="en-US" noProof="0" dirty="0" smtClean="0"/>
              <a:t>: </a:t>
            </a:r>
            <a:r>
              <a:rPr lang="fr-FR" dirty="0" smtClean="0"/>
              <a:t>Liste avec verbes à créer: http://labua.univ-angers.fr/revue/annexe-1-rediger-des-objectifs-dapprentissage</a:t>
            </a:r>
          </a:p>
          <a:p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81ECDC-7530-4EA9-86FD-4E56342A47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93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1ECDC-7530-4EA9-86FD-4E56342A475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96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noProof="0" dirty="0"/>
              <a:t>C’est en 1956 que Benjamin Bloom, psychologue en éducation, a fait émerger une classification des compétences impliquées dans l’apprentissage. Cette taxonomie (du grec « taxis » et « </a:t>
            </a:r>
            <a:r>
              <a:rPr lang="fr-FR" noProof="0" dirty="0" err="1"/>
              <a:t>nomos</a:t>
            </a:r>
            <a:r>
              <a:rPr lang="fr-FR" noProof="0" dirty="0"/>
              <a:t> », qui signifie la « règle de classification ») détermine six habiletés cognitives allant de la plus simple à la plus complexe, auxquelles correspondent des opérations typiques</a:t>
            </a:r>
            <a:r>
              <a:rPr lang="fr-FR" noProof="0" dirty="0" smtClean="0"/>
              <a:t>.</a:t>
            </a:r>
          </a:p>
          <a:p>
            <a:endParaRPr lang="en-US" noProof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Line avec </a:t>
            </a:r>
            <a:r>
              <a:rPr lang="en-US" noProof="0" dirty="0" err="1" smtClean="0"/>
              <a:t>verbes</a:t>
            </a:r>
            <a:r>
              <a:rPr lang="en-US" noProof="0" dirty="0" smtClean="0"/>
              <a:t>: </a:t>
            </a:r>
            <a:r>
              <a:rPr lang="fr-FR" dirty="0" smtClean="0"/>
              <a:t>Liste avec verbes à créer: http://labua.univ-angers.fr/revue/annexe-1-rediger-des-objectifs-dapprentissage</a:t>
            </a:r>
          </a:p>
          <a:p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81ECDC-7530-4EA9-86FD-4E56342A47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09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1ECDC-7530-4EA9-86FD-4E56342A475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85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Lien intéressant : https://www.collegept.org/docs/default-source/quality-assurance-resources---french/smart_learninggoals_fr.pdf?sfvrsn=b965c9a1_12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81ECDC-7530-4EA9-86FD-4E56342A475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679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48BF-77C9-4C1B-ABD8-6D8316F984A1}" type="datetime6">
              <a:rPr lang="fr-FR" smtClean="0"/>
              <a:t>juin 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E0E3-454E-49EC-B8A5-89CA073A7E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807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BC40C-794C-41B7-90EA-FB0BD4238FD9}" type="datetime6">
              <a:rPr lang="fr-FR" smtClean="0"/>
              <a:t>juin 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E0E3-454E-49EC-B8A5-89CA073A7E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5214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E731-E246-44AA-8503-15AC89633CD2}" type="datetime6">
              <a:rPr lang="fr-FR" smtClean="0"/>
              <a:t>juin 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E0E3-454E-49EC-B8A5-89CA073A7E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387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03E45D83-2BF8-422D-9D4D-A3720977CB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290" y="1588"/>
          <a:ext cx="1290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03E45D83-2BF8-422D-9D4D-A3720977CB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90" y="1588"/>
                        <a:ext cx="1290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3D38493C-DCD7-4059-84BE-8D5BB7E488B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28984" cy="158750"/>
          </a:xfrm>
          <a:prstGeom prst="rect">
            <a:avLst/>
          </a:prstGeom>
          <a:solidFill>
            <a:schemeClr val="accent1"/>
          </a:solidFill>
          <a:ln w="12700" cmpd="thinThick">
            <a:noFill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1" lang="fr-FR" sz="2927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45214" y="128635"/>
            <a:ext cx="9069295" cy="750084"/>
          </a:xfrm>
        </p:spPr>
        <p:txBody>
          <a:bodyPr/>
          <a:lstStyle>
            <a:lvl1pPr>
              <a:defRPr spc="0" baseline="0">
                <a:solidFill>
                  <a:srgbClr val="E6007E"/>
                </a:solidFill>
              </a:defRPr>
            </a:lvl1pPr>
          </a:lstStyle>
          <a:p>
            <a:r>
              <a:rPr lang="fr-FR" altLang="ja-JP" dirty="0"/>
              <a:t>Slide </a:t>
            </a:r>
            <a:r>
              <a:rPr lang="fr-FR" altLang="ja-JP" dirty="0" err="1"/>
              <a:t>title</a:t>
            </a:r>
            <a:r>
              <a:rPr lang="fr-FR" altLang="ja-JP" dirty="0"/>
              <a:t> </a:t>
            </a:r>
            <a:r>
              <a:rPr lang="fr-FR" altLang="ja-JP" dirty="0" err="1"/>
              <a:t>here</a:t>
            </a:r>
            <a:endParaRPr kumimoji="1" lang="fr-FR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9410613" y="6394247"/>
            <a:ext cx="491492" cy="365125"/>
          </a:xfrm>
        </p:spPr>
        <p:txBody>
          <a:bodyPr/>
          <a:lstStyle/>
          <a:p>
            <a:fld id="{387164BF-D67A-46C0-81D2-5BAF67C00C80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5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593888" y="1868827"/>
            <a:ext cx="8698722" cy="695796"/>
          </a:xfrm>
        </p:spPr>
        <p:txBody>
          <a:bodyPr anchor="b">
            <a:noAutofit/>
          </a:bodyPr>
          <a:lstStyle>
            <a:lvl1pPr algn="l">
              <a:defRPr sz="2600" spc="0">
                <a:solidFill>
                  <a:srgbClr val="BC0067"/>
                </a:solidFill>
                <a:latin typeface="+mj-lt"/>
              </a:defRPr>
            </a:lvl1pPr>
          </a:lstStyle>
          <a:p>
            <a:pPr lvl="0"/>
            <a:r>
              <a:rPr lang="fr-FR" altLang="ja-JP" dirty="0" err="1"/>
              <a:t>TEXT</a:t>
            </a:r>
            <a:r>
              <a:rPr lang="fr-FR" altLang="ja-JP" dirty="0"/>
              <a:t> HERE</a:t>
            </a:r>
            <a:endParaRPr lang="fr-FR" dirty="0"/>
          </a:p>
        </p:txBody>
      </p:sp>
      <p:sp>
        <p:nvSpPr>
          <p:cNvPr id="6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593888" y="2708920"/>
            <a:ext cx="8698722" cy="3600400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3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altLang="ja-JP" dirty="0" err="1"/>
              <a:t>Text</a:t>
            </a:r>
            <a:r>
              <a:rPr lang="fr-FR" altLang="ja-JP" dirty="0"/>
              <a:t> </a:t>
            </a:r>
            <a:r>
              <a:rPr lang="fr-FR" altLang="ja-JP" dirty="0" err="1"/>
              <a:t>Here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8835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45214" y="128635"/>
            <a:ext cx="9069295" cy="750084"/>
          </a:xfrm>
        </p:spPr>
        <p:txBody>
          <a:bodyPr/>
          <a:lstStyle>
            <a:lvl1pPr>
              <a:defRPr spc="0" baseline="0"/>
            </a:lvl1pPr>
          </a:lstStyle>
          <a:p>
            <a:r>
              <a:rPr lang="en-US" altLang="ja-JP" dirty="0"/>
              <a:t>Slide title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9410613" y="6394247"/>
            <a:ext cx="491492" cy="365125"/>
          </a:xfrm>
        </p:spPr>
        <p:txBody>
          <a:bodyPr/>
          <a:lstStyle/>
          <a:p>
            <a:fld id="{387164BF-D67A-46C0-81D2-5BAF67C00C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531720" y="2168863"/>
            <a:ext cx="1398183" cy="825093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517">
                <a:solidFill>
                  <a:srgbClr val="2D7B9A"/>
                </a:solidFill>
                <a:latin typeface="+mj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28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6389704" y="2168863"/>
            <a:ext cx="1398183" cy="825093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517">
                <a:solidFill>
                  <a:srgbClr val="2D7B9A"/>
                </a:solidFill>
                <a:latin typeface="+mj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29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1996216" y="2168863"/>
            <a:ext cx="1398183" cy="825093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517">
                <a:solidFill>
                  <a:srgbClr val="2D7B9A"/>
                </a:solidFill>
                <a:latin typeface="+mj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4925207" y="2168863"/>
            <a:ext cx="1398183" cy="825093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517">
                <a:solidFill>
                  <a:srgbClr val="2D7B9A"/>
                </a:solidFill>
                <a:latin typeface="+mj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31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3460712" y="2168863"/>
            <a:ext cx="1398183" cy="825093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517">
                <a:solidFill>
                  <a:srgbClr val="2D7B9A"/>
                </a:solidFill>
                <a:latin typeface="+mj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32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7854201" y="2168863"/>
            <a:ext cx="1398183" cy="825093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517">
                <a:solidFill>
                  <a:srgbClr val="2D7B9A"/>
                </a:solidFill>
                <a:latin typeface="+mj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33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564633" y="3924055"/>
            <a:ext cx="1398183" cy="2115236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83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34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6405550" y="3924055"/>
            <a:ext cx="1398183" cy="2115236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83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35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2029129" y="3924055"/>
            <a:ext cx="1398183" cy="2115236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83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36" name="テキスト プレースホルダー 11"/>
          <p:cNvSpPr>
            <a:spLocks noGrp="1"/>
          </p:cNvSpPr>
          <p:nvPr>
            <p:ph type="body" sz="quarter" idx="30" hasCustomPrompt="1"/>
          </p:nvPr>
        </p:nvSpPr>
        <p:spPr>
          <a:xfrm>
            <a:off x="4944468" y="3924055"/>
            <a:ext cx="1398183" cy="2115236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83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37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3493625" y="3924055"/>
            <a:ext cx="1398183" cy="2115236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83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38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7870046" y="3924055"/>
            <a:ext cx="1398183" cy="2115236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83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789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45214" y="128635"/>
            <a:ext cx="9069295" cy="750084"/>
          </a:xfrm>
        </p:spPr>
        <p:txBody>
          <a:bodyPr/>
          <a:lstStyle>
            <a:lvl1pPr>
              <a:defRPr spc="0" baseline="0">
                <a:solidFill>
                  <a:srgbClr val="E6007E"/>
                </a:solidFill>
              </a:defRPr>
            </a:lvl1pPr>
          </a:lstStyle>
          <a:p>
            <a:r>
              <a:rPr lang="en-US" altLang="ja-JP" dirty="0"/>
              <a:t>Slide title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9410613" y="6394247"/>
            <a:ext cx="491492" cy="365125"/>
          </a:xfrm>
        </p:spPr>
        <p:txBody>
          <a:bodyPr/>
          <a:lstStyle/>
          <a:p>
            <a:fld id="{387164BF-D67A-46C0-81D2-5BAF67C00C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593888" y="1868828"/>
            <a:ext cx="8698722" cy="4440493"/>
          </a:xfrm>
        </p:spPr>
        <p:txBody>
          <a:bodyPr anchor="t">
            <a:noAutofit/>
          </a:bodyPr>
          <a:lstStyle>
            <a:lvl1pPr algn="l">
              <a:lnSpc>
                <a:spcPct val="120000"/>
              </a:lnSpc>
              <a:defRPr sz="13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94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5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45214" y="128635"/>
            <a:ext cx="9069295" cy="750084"/>
          </a:xfrm>
        </p:spPr>
        <p:txBody>
          <a:bodyPr/>
          <a:lstStyle>
            <a:lvl1pPr>
              <a:defRPr spc="0" baseline="0">
                <a:solidFill>
                  <a:srgbClr val="2D7B9A"/>
                </a:solidFill>
              </a:defRPr>
            </a:lvl1pPr>
          </a:lstStyle>
          <a:p>
            <a:r>
              <a:rPr lang="en-US" altLang="ja-JP" dirty="0"/>
              <a:t>Slide title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9410613" y="6394247"/>
            <a:ext cx="491492" cy="365125"/>
          </a:xfrm>
        </p:spPr>
        <p:txBody>
          <a:bodyPr/>
          <a:lstStyle/>
          <a:p>
            <a:fld id="{387164BF-D67A-46C0-81D2-5BAF67C00C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202818" y="1527631"/>
            <a:ext cx="1508116" cy="515469"/>
          </a:xfrm>
        </p:spPr>
        <p:txBody>
          <a:bodyPr anchor="t">
            <a:noAutofit/>
          </a:bodyPr>
          <a:lstStyle>
            <a:lvl1pPr marL="0" indent="0" algn="r">
              <a:lnSpc>
                <a:spcPct val="120000"/>
              </a:lnSpc>
              <a:buFontTx/>
              <a:buNone/>
              <a:defRPr sz="1733" spc="0">
                <a:solidFill>
                  <a:srgbClr val="2D7B9A"/>
                </a:solidFill>
                <a:latin typeface="+mj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6" name="正方形/長方形 5"/>
          <p:cNvSpPr/>
          <p:nvPr userDrawn="1"/>
        </p:nvSpPr>
        <p:spPr>
          <a:xfrm>
            <a:off x="1784075" y="1335316"/>
            <a:ext cx="39003" cy="900100"/>
          </a:xfrm>
          <a:prstGeom prst="rect">
            <a:avLst/>
          </a:prstGeom>
          <a:solidFill>
            <a:srgbClr val="929293"/>
          </a:solidFill>
          <a:ln w="12700" cmpd="thinThick">
            <a:solidFill>
              <a:srgbClr val="929293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33"/>
          </a:p>
        </p:txBody>
      </p:sp>
      <p:sp>
        <p:nvSpPr>
          <p:cNvPr id="7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2612537" y="1335316"/>
            <a:ext cx="6289995" cy="900100"/>
          </a:xfrm>
        </p:spPr>
        <p:txBody>
          <a:bodyPr anchor="ctr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Tx/>
              <a:buNone/>
              <a:defRPr sz="975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8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202818" y="2570247"/>
            <a:ext cx="1508116" cy="515469"/>
          </a:xfrm>
        </p:spPr>
        <p:txBody>
          <a:bodyPr anchor="t">
            <a:noAutofit/>
          </a:bodyPr>
          <a:lstStyle>
            <a:lvl1pPr marL="0" indent="0" algn="r">
              <a:lnSpc>
                <a:spcPct val="120000"/>
              </a:lnSpc>
              <a:buFontTx/>
              <a:buNone/>
              <a:defRPr sz="1733" spc="0">
                <a:solidFill>
                  <a:srgbClr val="2D7B9A"/>
                </a:solidFill>
                <a:latin typeface="+mj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1784075" y="2377932"/>
            <a:ext cx="39003" cy="900100"/>
          </a:xfrm>
          <a:prstGeom prst="rect">
            <a:avLst/>
          </a:prstGeom>
          <a:solidFill>
            <a:srgbClr val="929293"/>
          </a:solidFill>
          <a:ln w="12700" cmpd="thinThick">
            <a:solidFill>
              <a:srgbClr val="929293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33"/>
          </a:p>
        </p:txBody>
      </p:sp>
      <p:sp>
        <p:nvSpPr>
          <p:cNvPr id="10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2612537" y="2377932"/>
            <a:ext cx="6289995" cy="900100"/>
          </a:xfrm>
        </p:spPr>
        <p:txBody>
          <a:bodyPr anchor="ctr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Tx/>
              <a:buNone/>
              <a:defRPr sz="975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11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202818" y="3612863"/>
            <a:ext cx="1508116" cy="515469"/>
          </a:xfrm>
        </p:spPr>
        <p:txBody>
          <a:bodyPr anchor="t">
            <a:noAutofit/>
          </a:bodyPr>
          <a:lstStyle>
            <a:lvl1pPr marL="0" indent="0" algn="r">
              <a:lnSpc>
                <a:spcPct val="120000"/>
              </a:lnSpc>
              <a:buFontTx/>
              <a:buNone/>
              <a:defRPr sz="1733" spc="0">
                <a:solidFill>
                  <a:srgbClr val="2D7B9A"/>
                </a:solidFill>
                <a:latin typeface="+mj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1792103" y="3420548"/>
            <a:ext cx="39003" cy="900100"/>
          </a:xfrm>
          <a:prstGeom prst="rect">
            <a:avLst/>
          </a:prstGeom>
          <a:solidFill>
            <a:srgbClr val="929293"/>
          </a:solidFill>
          <a:ln w="12700" cmpd="thinThick">
            <a:solidFill>
              <a:srgbClr val="929293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33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30" hasCustomPrompt="1"/>
          </p:nvPr>
        </p:nvSpPr>
        <p:spPr>
          <a:xfrm>
            <a:off x="2612537" y="3420548"/>
            <a:ext cx="6289995" cy="900100"/>
          </a:xfrm>
        </p:spPr>
        <p:txBody>
          <a:bodyPr anchor="ctr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Tx/>
              <a:buNone/>
              <a:defRPr sz="975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202818" y="4655479"/>
            <a:ext cx="1508116" cy="515469"/>
          </a:xfrm>
        </p:spPr>
        <p:txBody>
          <a:bodyPr anchor="t">
            <a:noAutofit/>
          </a:bodyPr>
          <a:lstStyle>
            <a:lvl1pPr marL="0" indent="0" algn="r">
              <a:lnSpc>
                <a:spcPct val="120000"/>
              </a:lnSpc>
              <a:buFontTx/>
              <a:buNone/>
              <a:defRPr sz="1733" spc="0">
                <a:solidFill>
                  <a:srgbClr val="2D7B9A"/>
                </a:solidFill>
                <a:latin typeface="+mj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1784075" y="4463164"/>
            <a:ext cx="39003" cy="900100"/>
          </a:xfrm>
          <a:prstGeom prst="rect">
            <a:avLst/>
          </a:prstGeom>
          <a:solidFill>
            <a:srgbClr val="929293"/>
          </a:solidFill>
          <a:ln w="12700" cmpd="thinThick">
            <a:solidFill>
              <a:srgbClr val="929293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33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2612537" y="4463164"/>
            <a:ext cx="6289995" cy="900100"/>
          </a:xfrm>
        </p:spPr>
        <p:txBody>
          <a:bodyPr anchor="ctr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Tx/>
              <a:buNone/>
              <a:defRPr sz="975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33" hasCustomPrompt="1"/>
          </p:nvPr>
        </p:nvSpPr>
        <p:spPr>
          <a:xfrm>
            <a:off x="202818" y="5698093"/>
            <a:ext cx="1508116" cy="515469"/>
          </a:xfrm>
        </p:spPr>
        <p:txBody>
          <a:bodyPr anchor="t">
            <a:noAutofit/>
          </a:bodyPr>
          <a:lstStyle>
            <a:lvl1pPr marL="0" indent="0" algn="r">
              <a:lnSpc>
                <a:spcPct val="120000"/>
              </a:lnSpc>
              <a:buFontTx/>
              <a:buNone/>
              <a:defRPr sz="1733" spc="0">
                <a:solidFill>
                  <a:srgbClr val="2D7B9A"/>
                </a:solidFill>
                <a:latin typeface="+mj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18" name="正方形/長方形 17"/>
          <p:cNvSpPr/>
          <p:nvPr userDrawn="1"/>
        </p:nvSpPr>
        <p:spPr>
          <a:xfrm>
            <a:off x="1784075" y="5505778"/>
            <a:ext cx="39003" cy="900100"/>
          </a:xfrm>
          <a:prstGeom prst="rect">
            <a:avLst/>
          </a:prstGeom>
          <a:solidFill>
            <a:srgbClr val="929293"/>
          </a:solidFill>
          <a:ln w="12700" cmpd="thinThick">
            <a:solidFill>
              <a:srgbClr val="929293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33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34" hasCustomPrompt="1"/>
          </p:nvPr>
        </p:nvSpPr>
        <p:spPr>
          <a:xfrm>
            <a:off x="2612537" y="5505778"/>
            <a:ext cx="6289995" cy="900100"/>
          </a:xfrm>
        </p:spPr>
        <p:txBody>
          <a:bodyPr anchor="ctr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Tx/>
              <a:buNone/>
              <a:defRPr sz="975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757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C7FE-E591-490E-B098-2508C237BEBC}" type="datetime6">
              <a:rPr lang="fr-FR" smtClean="0"/>
              <a:t>juin 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E0E3-454E-49EC-B8A5-89CA073A7E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52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6FBB-EA90-4A92-A63D-28296BC245DA}" type="datetime6">
              <a:rPr lang="fr-FR" smtClean="0"/>
              <a:t>juin 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E0E3-454E-49EC-B8A5-89CA073A7E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75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B119-4D87-4A6D-8181-FDADB55C9782}" type="datetime6">
              <a:rPr lang="fr-FR" smtClean="0"/>
              <a:t>juin 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E0E3-454E-49EC-B8A5-89CA073A7E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86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5922-B884-4DB2-94A3-060024D26AB9}" type="datetime6">
              <a:rPr lang="fr-FR" smtClean="0"/>
              <a:t>juin 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E0E3-454E-49EC-B8A5-89CA073A7E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03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539F-7DFF-4053-9A97-C262DCEBADB5}" type="datetime6">
              <a:rPr lang="fr-FR" smtClean="0"/>
              <a:t>juin 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E0E3-454E-49EC-B8A5-89CA073A7E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6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854-CD62-4F1C-AE7C-2033FB32E33A}" type="datetime6">
              <a:rPr lang="fr-FR" smtClean="0"/>
              <a:t>juin 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E0E3-454E-49EC-B8A5-89CA073A7E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80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0D5B-DD55-4135-B97B-696D9C0BDFA2}" type="datetime6">
              <a:rPr lang="fr-FR" smtClean="0"/>
              <a:t>juin 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E0E3-454E-49EC-B8A5-89CA073A7E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50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8709-3338-4D15-A4EE-5DB02E498B8E}" type="datetime6">
              <a:rPr lang="fr-FR" smtClean="0"/>
              <a:t>juin 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E0E3-454E-49EC-B8A5-89CA073A7E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120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4915" y="6375367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13154-F05C-4A2B-906E-0A520A69C073}" type="datetime6">
              <a:rPr lang="fr-FR" smtClean="0"/>
              <a:pPr/>
              <a:t>juin 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BE0E3-454E-49EC-B8A5-89CA073A7ECD}" type="slidenum">
              <a:rPr lang="fr-FR" smtClean="0"/>
              <a:t>‹#›</a:t>
            </a:fld>
            <a:endParaRPr lang="fr-F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5" y="185323"/>
            <a:ext cx="1649302" cy="36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457" y="6375367"/>
            <a:ext cx="151941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78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4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Relationship Id="rId5" Type="http://schemas.microsoft.com/office/2007/relationships/hdphoto" Target="../media/hdphoto2.wdp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0.xml"/><Relationship Id="rId5" Type="http://schemas.microsoft.com/office/2007/relationships/hdphoto" Target="../media/hdphoto2.wdp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Relationship Id="rId5" Type="http://schemas.microsoft.com/office/2007/relationships/hdphoto" Target="../media/hdphoto3.wdp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2.xml"/><Relationship Id="rId5" Type="http://schemas.microsoft.com/office/2007/relationships/hdphoto" Target="../media/hdphoto3.wdp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54" y="3156811"/>
            <a:ext cx="8177514" cy="7500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n-lt"/>
              </a:rPr>
              <a:t>Guide pour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formateurs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b="1" dirty="0" smtClean="0">
                <a:solidFill>
                  <a:schemeClr val="tx1"/>
                </a:solidFill>
                <a:latin typeface="+mn-lt"/>
              </a:rPr>
              <a:t>La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définition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des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objectifs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d’apprentissage</a:t>
            </a:r>
            <a:endParaRPr lang="fr-FR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-271" b="11646"/>
          <a:stretch/>
        </p:blipFill>
        <p:spPr>
          <a:xfrm>
            <a:off x="4542492" y="1221072"/>
            <a:ext cx="839536" cy="10463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4300" y="6391549"/>
            <a:ext cx="1079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Mai 2023</a:t>
            </a:r>
            <a:endParaRPr lang="fr-FR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805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F9605F8-9C51-4B62-99F1-EAB1E345294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36558" y="2254521"/>
            <a:ext cx="2108639" cy="670388"/>
          </a:xfrm>
        </p:spPr>
        <p:txBody>
          <a:bodyPr/>
          <a:lstStyle/>
          <a:p>
            <a:pPr marL="0" indent="0">
              <a:buNone/>
            </a:pPr>
            <a:r>
              <a:rPr lang="en-US" sz="1463" b="1" dirty="0" smtClean="0"/>
              <a:t>PERCEPTION</a:t>
            </a:r>
            <a:endParaRPr lang="fr-FR" sz="1463" b="1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9EAA7AC-79DE-4022-8F20-5FA359DD924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939533" y="2237435"/>
            <a:ext cx="1755000" cy="670388"/>
          </a:xfrm>
        </p:spPr>
        <p:txBody>
          <a:bodyPr/>
          <a:lstStyle/>
          <a:p>
            <a:pPr marL="0" indent="0">
              <a:buNone/>
            </a:pPr>
            <a:r>
              <a:rPr lang="fr-FR" sz="1463" b="1" dirty="0" smtClean="0"/>
              <a:t>REPRODUCTION</a:t>
            </a:r>
            <a:endParaRPr lang="fr-FR" sz="1463" b="1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C8F40B-B19A-4A6F-864A-1362A1A145A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883206" y="2254521"/>
            <a:ext cx="1755000" cy="670388"/>
          </a:xfrm>
        </p:spPr>
        <p:txBody>
          <a:bodyPr/>
          <a:lstStyle/>
          <a:p>
            <a:pPr marL="0" indent="0">
              <a:buNone/>
            </a:pPr>
            <a:r>
              <a:rPr lang="fr-FR" sz="1463" b="1" dirty="0" smtClean="0"/>
              <a:t>PERFECTIONNEMENT</a:t>
            </a:r>
            <a:endParaRPr lang="fr-FR" sz="1463" b="1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7076638-C4B9-49A9-B27A-2F09C1A10D2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191407" y="3835790"/>
            <a:ext cx="1398183" cy="2115236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rgbClr val="2D7B9A"/>
                </a:solidFill>
              </a:rPr>
              <a:t>Reconnaître</a:t>
            </a:r>
            <a:r>
              <a:rPr lang="fr-FR" dirty="0"/>
              <a:t> des </a:t>
            </a:r>
            <a:r>
              <a:rPr lang="fr-FR" b="1" dirty="0">
                <a:solidFill>
                  <a:srgbClr val="2D7B9A"/>
                </a:solidFill>
              </a:rPr>
              <a:t>gestes</a:t>
            </a:r>
            <a:r>
              <a:rPr lang="fr-FR" dirty="0"/>
              <a:t>, des </a:t>
            </a:r>
            <a:r>
              <a:rPr lang="fr-FR" b="1" dirty="0">
                <a:solidFill>
                  <a:srgbClr val="2D7B9A"/>
                </a:solidFill>
              </a:rPr>
              <a:t>étapes</a:t>
            </a:r>
            <a:r>
              <a:rPr lang="fr-FR" dirty="0"/>
              <a:t> réalisées </a:t>
            </a:r>
            <a:r>
              <a:rPr lang="fr-FR" b="1" dirty="0">
                <a:solidFill>
                  <a:srgbClr val="2D7B9A"/>
                </a:solidFill>
              </a:rPr>
              <a:t>par</a:t>
            </a:r>
            <a:r>
              <a:rPr lang="fr-FR" dirty="0"/>
              <a:t> une </a:t>
            </a:r>
            <a:r>
              <a:rPr lang="fr-FR" b="1" dirty="0">
                <a:solidFill>
                  <a:srgbClr val="2D7B9A"/>
                </a:solidFill>
              </a:rPr>
              <a:t>autre</a:t>
            </a:r>
            <a:r>
              <a:rPr lang="fr-FR" dirty="0"/>
              <a:t> </a:t>
            </a:r>
            <a:r>
              <a:rPr lang="fr-FR" b="1" dirty="0">
                <a:solidFill>
                  <a:srgbClr val="2D7B9A"/>
                </a:solidFill>
              </a:rPr>
              <a:t>personne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Apercevoir, définir</a:t>
            </a:r>
            <a:r>
              <a:rPr lang="fr-FR" dirty="0"/>
              <a:t>, discerner,  discriminer, distinguer, identifier, lister, percevoir, reconnaître, repérer, etc.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3E8F1FDB-F83F-4D8B-A84F-7A922F51F06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099304" y="3831700"/>
            <a:ext cx="1529547" cy="2157427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Poser des </a:t>
            </a:r>
            <a:r>
              <a:rPr lang="fr-FR" b="1" dirty="0">
                <a:solidFill>
                  <a:srgbClr val="2D7B9A"/>
                </a:solidFill>
              </a:rPr>
              <a:t>gestes</a:t>
            </a:r>
            <a:r>
              <a:rPr lang="fr-FR" dirty="0"/>
              <a:t> </a:t>
            </a:r>
            <a:r>
              <a:rPr lang="fr-FR" b="1" dirty="0">
                <a:solidFill>
                  <a:srgbClr val="2D7B9A"/>
                </a:solidFill>
              </a:rPr>
              <a:t>soi-même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Appliquer, coordonner, copier, démontrer, </a:t>
            </a:r>
            <a:r>
              <a:rPr lang="fr-FR" dirty="0" smtClean="0"/>
              <a:t>employer, exécuter</a:t>
            </a:r>
            <a:r>
              <a:rPr lang="fr-FR" dirty="0"/>
              <a:t>, imiter, mimer, pratiquer, réaliser, répliquer, reproduire, utiliser, etc.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130295FE-4061-46B5-AF50-DFC87990D4C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024132" y="3817587"/>
            <a:ext cx="1398183" cy="2279314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Développer </a:t>
            </a:r>
            <a:r>
              <a:rPr lang="fr-FR" dirty="0"/>
              <a:t>ses </a:t>
            </a:r>
            <a:r>
              <a:rPr lang="fr-FR" b="1" dirty="0">
                <a:solidFill>
                  <a:srgbClr val="2D7B9A"/>
                </a:solidFill>
              </a:rPr>
              <a:t>propres</a:t>
            </a:r>
            <a:r>
              <a:rPr lang="fr-FR" dirty="0"/>
              <a:t> </a:t>
            </a:r>
            <a:r>
              <a:rPr lang="fr-FR" b="1" dirty="0">
                <a:solidFill>
                  <a:srgbClr val="2D7B9A"/>
                </a:solidFill>
              </a:rPr>
              <a:t>techniques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Anticiper, adapter, améliorer, changer, composer,</a:t>
            </a:r>
          </a:p>
          <a:p>
            <a:pPr marL="0" indent="0">
              <a:buNone/>
            </a:pPr>
            <a:r>
              <a:rPr lang="fr-FR" dirty="0"/>
              <a:t>contrôler, créer, diversifier, improviser, interpréter, modifier, régler, varier, etc.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502B0EB6-A8FD-4372-97CC-02FE22866887}"/>
              </a:ext>
            </a:extLst>
          </p:cNvPr>
          <p:cNvSpPr txBox="1">
            <a:spLocks/>
          </p:cNvSpPr>
          <p:nvPr/>
        </p:nvSpPr>
        <p:spPr>
          <a:xfrm>
            <a:off x="583200" y="752400"/>
            <a:ext cx="9069295" cy="6094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>
                <a:solidFill>
                  <a:srgbClr val="2D7B9A"/>
                </a:solidFill>
              </a:rPr>
              <a:t>Taxonomie du domaine psychomoteur </a:t>
            </a:r>
            <a:r>
              <a:rPr lang="fr-FR" sz="3200" b="1" dirty="0" smtClean="0">
                <a:solidFill>
                  <a:srgbClr val="2D7B9A"/>
                </a:solidFill>
              </a:rPr>
              <a:t>(</a:t>
            </a:r>
            <a:r>
              <a:rPr lang="fr-FR" sz="3200" b="1" dirty="0" err="1" smtClean="0">
                <a:solidFill>
                  <a:srgbClr val="2D7B9A"/>
                </a:solidFill>
              </a:rPr>
              <a:t>Berthiaume</a:t>
            </a:r>
            <a:r>
              <a:rPr lang="fr-FR" sz="3200" b="1" dirty="0">
                <a:solidFill>
                  <a:srgbClr val="2D7B9A"/>
                </a:solidFill>
              </a:rPr>
              <a:t>/</a:t>
            </a:r>
            <a:r>
              <a:rPr lang="fr-FR" sz="3200" b="1" dirty="0" err="1" smtClean="0">
                <a:solidFill>
                  <a:srgbClr val="2D7B9A"/>
                </a:solidFill>
              </a:rPr>
              <a:t>Daele</a:t>
            </a:r>
            <a:r>
              <a:rPr lang="fr-FR" sz="3200" b="1" dirty="0" smtClean="0">
                <a:solidFill>
                  <a:srgbClr val="2D7B9A"/>
                </a:solidFill>
              </a:rPr>
              <a:t>)</a:t>
            </a:r>
            <a:endParaRPr lang="fr-FR" sz="3200" b="1" dirty="0">
              <a:solidFill>
                <a:srgbClr val="2D7B9A"/>
              </a:solidFill>
            </a:endParaRP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502B0EB6-A8FD-4372-97CC-02FE22866887}"/>
              </a:ext>
            </a:extLst>
          </p:cNvPr>
          <p:cNvSpPr txBox="1">
            <a:spLocks/>
          </p:cNvSpPr>
          <p:nvPr/>
        </p:nvSpPr>
        <p:spPr>
          <a:xfrm>
            <a:off x="6302242" y="141407"/>
            <a:ext cx="4082800" cy="60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0" baseline="0">
                <a:solidFill>
                  <a:srgbClr val="E6007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300" dirty="0" smtClean="0">
                <a:solidFill>
                  <a:srgbClr val="929293"/>
                </a:solidFill>
              </a:rPr>
              <a:t>Guide « Définition d’objectifs d’apprentissage »</a:t>
            </a:r>
            <a:endParaRPr lang="fr-FR" sz="1300" dirty="0">
              <a:solidFill>
                <a:srgbClr val="929293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 rot="16200000">
            <a:off x="4380664" y="704095"/>
            <a:ext cx="505863" cy="5148054"/>
          </a:xfrm>
          <a:prstGeom prst="triangle">
            <a:avLst>
              <a:gd name="adj" fmla="val 0"/>
            </a:avLst>
          </a:prstGeom>
          <a:solidFill>
            <a:srgbClr val="AFDEF9"/>
          </a:solidFill>
          <a:ln>
            <a:solidFill>
              <a:srgbClr val="F0F9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lowchart: Connector 30"/>
          <p:cNvSpPr/>
          <p:nvPr/>
        </p:nvSpPr>
        <p:spPr>
          <a:xfrm>
            <a:off x="4489785" y="3036257"/>
            <a:ext cx="634154" cy="606145"/>
          </a:xfrm>
          <a:prstGeom prst="flowChartConnector">
            <a:avLst/>
          </a:prstGeom>
          <a:solidFill>
            <a:srgbClr val="2D7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lowchart: Connector 34"/>
          <p:cNvSpPr/>
          <p:nvPr/>
        </p:nvSpPr>
        <p:spPr>
          <a:xfrm>
            <a:off x="2573422" y="3036257"/>
            <a:ext cx="634154" cy="606145"/>
          </a:xfrm>
          <a:prstGeom prst="flowChartConnector">
            <a:avLst/>
          </a:prstGeom>
          <a:solidFill>
            <a:srgbClr val="2D7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lowchart: Connector 36"/>
          <p:cNvSpPr/>
          <p:nvPr/>
        </p:nvSpPr>
        <p:spPr>
          <a:xfrm>
            <a:off x="6406147" y="3036257"/>
            <a:ext cx="634154" cy="606145"/>
          </a:xfrm>
          <a:prstGeom prst="flowChartConnector">
            <a:avLst/>
          </a:prstGeom>
          <a:solidFill>
            <a:srgbClr val="2D7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1781788" y="3508224"/>
            <a:ext cx="11087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rgbClr val="2D7B9A"/>
                </a:solidFill>
              </a:rPr>
              <a:t>simple</a:t>
            </a:r>
            <a:endParaRPr lang="fr-FR" sz="1000" i="1" dirty="0">
              <a:solidFill>
                <a:srgbClr val="2D7B9A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47648" y="2835415"/>
            <a:ext cx="11087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2D7B9A"/>
                </a:solidFill>
              </a:rPr>
              <a:t>complexe</a:t>
            </a:r>
            <a:endParaRPr lang="fr-FR" sz="1000" i="1" dirty="0">
              <a:solidFill>
                <a:srgbClr val="2D7B9A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8" y="792000"/>
            <a:ext cx="422935" cy="59821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84300" y="6391549"/>
            <a:ext cx="1079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Mai 2023</a:t>
            </a:r>
            <a:endParaRPr lang="fr-FR" sz="1200" dirty="0"/>
          </a:p>
        </p:txBody>
      </p:sp>
      <p:sp>
        <p:nvSpPr>
          <p:cNvPr id="19" name="Slide Number Placeholder 2">
            <a:extLst>
              <a:ext uri="{FF2B5EF4-FFF2-40B4-BE49-F238E27FC236}">
                <a16:creationId xmlns:a16="http://schemas.microsoft.com/office/drawing/2014/main" id="{4812B473-6BC2-406A-A3A5-27392F356832}"/>
              </a:ext>
            </a:extLst>
          </p:cNvPr>
          <p:cNvSpPr txBox="1">
            <a:spLocks/>
          </p:cNvSpPr>
          <p:nvPr/>
        </p:nvSpPr>
        <p:spPr>
          <a:xfrm>
            <a:off x="4864078" y="6401122"/>
            <a:ext cx="491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9/12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50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2720981" y="4209753"/>
            <a:ext cx="6472282" cy="572210"/>
            <a:chOff x="2255730" y="4577605"/>
            <a:chExt cx="7119570" cy="704880"/>
          </a:xfrm>
          <a:solidFill>
            <a:srgbClr val="AFDEF9"/>
          </a:solidFill>
        </p:grpSpPr>
        <p:sp>
          <p:nvSpPr>
            <p:cNvPr id="23" name="Pentagon 22"/>
            <p:cNvSpPr/>
            <p:nvPr/>
          </p:nvSpPr>
          <p:spPr>
            <a:xfrm rot="10800000">
              <a:off x="2255730" y="4577605"/>
              <a:ext cx="7119569" cy="704876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Pentagon 4"/>
            <p:cNvSpPr txBox="1"/>
            <p:nvPr/>
          </p:nvSpPr>
          <p:spPr>
            <a:xfrm>
              <a:off x="2431949" y="4577609"/>
              <a:ext cx="6943351" cy="7048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2550" tIns="99060" rIns="184912" bIns="99060" numCol="1" spcCol="1270" anchor="ctr" anchorCtr="0">
              <a:noAutofit/>
            </a:bodyPr>
            <a:lstStyle/>
            <a:p>
              <a:pPr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Être capable </a:t>
              </a:r>
              <a:r>
                <a:rPr lang="fr-FR" sz="1300" b="1" dirty="0">
                  <a:solidFill>
                    <a:srgbClr val="2D7B9A"/>
                  </a:solidFill>
                </a:rPr>
                <a:t>d’identifier les étapes </a:t>
              </a:r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à accomplir </a:t>
              </a:r>
              <a:r>
                <a:rPr lang="fr-FR" sz="1300" dirty="0" smtClean="0">
                  <a:solidFill>
                    <a:schemeClr val="bg2">
                      <a:lumMod val="50000"/>
                    </a:schemeClr>
                  </a:solidFill>
                </a:rPr>
                <a:t>une </a:t>
              </a:r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opération dans SAP RH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729193" y="2873832"/>
            <a:ext cx="6472282" cy="572206"/>
            <a:chOff x="2255730" y="4577605"/>
            <a:chExt cx="7119569" cy="704876"/>
          </a:xfrm>
          <a:solidFill>
            <a:srgbClr val="AFDEF9"/>
          </a:solidFill>
        </p:grpSpPr>
        <p:sp>
          <p:nvSpPr>
            <p:cNvPr id="26" name="Pentagon 25"/>
            <p:cNvSpPr/>
            <p:nvPr/>
          </p:nvSpPr>
          <p:spPr>
            <a:xfrm rot="10800000">
              <a:off x="2255730" y="4577605"/>
              <a:ext cx="7119569" cy="704876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Pentagon 4"/>
            <p:cNvSpPr txBox="1"/>
            <p:nvPr/>
          </p:nvSpPr>
          <p:spPr>
            <a:xfrm rot="21600000">
              <a:off x="2431949" y="4577605"/>
              <a:ext cx="6943350" cy="7048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2550" tIns="99060" rIns="184912" bIns="99060" numCol="1" spcCol="1270" anchor="ctr" anchorCtr="0">
              <a:noAutofit/>
            </a:bodyPr>
            <a:lstStyle/>
            <a:p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Être capable de </a:t>
              </a:r>
              <a:r>
                <a:rPr lang="fr-FR" sz="1300" b="1" dirty="0">
                  <a:solidFill>
                    <a:srgbClr val="2D7B9A"/>
                  </a:solidFill>
                </a:rPr>
                <a:t>contrôler</a:t>
              </a:r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 si les étapes apprissent sont les plus efficaces pour atteindre le résultat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717407" y="3545061"/>
            <a:ext cx="6472282" cy="572207"/>
            <a:chOff x="2255730" y="4577604"/>
            <a:chExt cx="7119569" cy="704877"/>
          </a:xfrm>
          <a:solidFill>
            <a:srgbClr val="AFDEF9"/>
          </a:solidFill>
        </p:grpSpPr>
        <p:sp>
          <p:nvSpPr>
            <p:cNvPr id="7" name="Pentagon 6"/>
            <p:cNvSpPr/>
            <p:nvPr/>
          </p:nvSpPr>
          <p:spPr>
            <a:xfrm rot="10800000">
              <a:off x="2255730" y="4577605"/>
              <a:ext cx="7119569" cy="704876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Pentagon 4"/>
            <p:cNvSpPr txBox="1"/>
            <p:nvPr/>
          </p:nvSpPr>
          <p:spPr>
            <a:xfrm>
              <a:off x="2431948" y="4577604"/>
              <a:ext cx="6943351" cy="7048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2550" tIns="99060" rIns="184912" bIns="99060" numCol="1" spcCol="1270" anchor="ctr" anchorCtr="0">
              <a:noAutofit/>
            </a:bodyPr>
            <a:lstStyle/>
            <a:p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Être capable </a:t>
              </a:r>
              <a:r>
                <a:rPr lang="fr-FR" sz="1300" b="1" dirty="0" smtClean="0">
                  <a:solidFill>
                    <a:srgbClr val="2D7B9A"/>
                  </a:solidFill>
                </a:rPr>
                <a:t>d’exécuter</a:t>
              </a:r>
              <a:r>
                <a:rPr lang="fr-FR" sz="1300" dirty="0" smtClean="0">
                  <a:solidFill>
                    <a:schemeClr val="bg2">
                      <a:lumMod val="50000"/>
                    </a:schemeClr>
                  </a:solidFill>
                </a:rPr>
                <a:t> </a:t>
              </a:r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les étapes d’une opération dans SAP RH</a:t>
              </a:r>
            </a:p>
          </p:txBody>
        </p:sp>
      </p:grp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86078" y="4264271"/>
            <a:ext cx="2043114" cy="463176"/>
          </a:xfrm>
          <a:prstGeom prst="roundRect">
            <a:avLst/>
          </a:prstGeom>
          <a:solidFill>
            <a:srgbClr val="2D7B9A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marL="0" indent="0">
              <a:buNone/>
            </a:pPr>
            <a:r>
              <a:rPr lang="fr-FR" sz="1950" b="1" dirty="0">
                <a:solidFill>
                  <a:schemeClr val="bg1"/>
                </a:solidFill>
              </a:rPr>
              <a:t> 1 - Percevoir</a:t>
            </a: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686078" y="3596783"/>
            <a:ext cx="2031329" cy="463176"/>
          </a:xfrm>
          <a:prstGeom prst="roundRect">
            <a:avLst/>
          </a:prstGeom>
          <a:solidFill>
            <a:srgbClr val="2D7B9A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vert="horz" lIns="132661" tIns="66331" rIns="132661" bIns="66331" rtlCol="0" anchor="ctr" anchorCtr="0">
            <a:noAutofit/>
          </a:bodyPr>
          <a:lstStyle>
            <a:lvl1pPr indent="0" defTabSz="1088665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baseline="0">
                <a:solidFill>
                  <a:schemeClr val="bg1"/>
                </a:solidFill>
              </a:defRPr>
            </a:lvl1pPr>
            <a:lvl2pPr marL="884542" indent="-340208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2pPr>
            <a:lvl3pPr marL="136083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1867"/>
            </a:lvl3pPr>
            <a:lvl4pPr marL="1905165" indent="-272167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4pPr>
            <a:lvl5pPr marL="2449496" indent="-272167" defTabSz="1088665">
              <a:spcBef>
                <a:spcPct val="20000"/>
              </a:spcBef>
              <a:buFont typeface="Arial" panose="020B0604020202020204" pitchFamily="34" charset="0"/>
              <a:buChar char="»"/>
              <a:defRPr sz="1867"/>
            </a:lvl5pPr>
            <a:lvl6pPr marL="2993830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6pPr>
            <a:lvl7pPr marL="353816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7pPr>
            <a:lvl8pPr marL="4082493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8pPr>
            <a:lvl9pPr marL="4626827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9pPr>
          </a:lstStyle>
          <a:p>
            <a:r>
              <a:rPr lang="fr-FR" sz="1950" dirty="0"/>
              <a:t>2 - Reproduire</a:t>
            </a:r>
          </a:p>
        </p:txBody>
      </p:sp>
      <p:sp>
        <p:nvSpPr>
          <p:cNvPr id="14" name="Text Placeholder 4"/>
          <p:cNvSpPr txBox="1">
            <a:spLocks/>
          </p:cNvSpPr>
          <p:nvPr/>
        </p:nvSpPr>
        <p:spPr>
          <a:xfrm>
            <a:off x="686078" y="2929294"/>
            <a:ext cx="2043115" cy="463176"/>
          </a:xfrm>
          <a:prstGeom prst="roundRect">
            <a:avLst/>
          </a:prstGeom>
          <a:solidFill>
            <a:srgbClr val="2D7B9A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vert="horz" lIns="132661" tIns="66331" rIns="132661" bIns="66331" rtlCol="0" anchor="ctr" anchorCtr="0">
            <a:noAutofit/>
          </a:bodyPr>
          <a:lstStyle>
            <a:lvl1pPr indent="0" defTabSz="1088665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baseline="0">
                <a:solidFill>
                  <a:schemeClr val="bg1"/>
                </a:solidFill>
              </a:defRPr>
            </a:lvl1pPr>
            <a:lvl2pPr marL="884542" indent="-340208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2pPr>
            <a:lvl3pPr marL="136083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1867"/>
            </a:lvl3pPr>
            <a:lvl4pPr marL="1905165" indent="-272167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4pPr>
            <a:lvl5pPr marL="2449496" indent="-272167" defTabSz="1088665">
              <a:spcBef>
                <a:spcPct val="20000"/>
              </a:spcBef>
              <a:buFont typeface="Arial" panose="020B0604020202020204" pitchFamily="34" charset="0"/>
              <a:buChar char="»"/>
              <a:defRPr sz="1867"/>
            </a:lvl5pPr>
            <a:lvl6pPr marL="2993830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6pPr>
            <a:lvl7pPr marL="353816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7pPr>
            <a:lvl8pPr marL="4082493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8pPr>
            <a:lvl9pPr marL="4626827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9pPr>
          </a:lstStyle>
          <a:p>
            <a:r>
              <a:rPr lang="fr-FR" sz="1950" dirty="0"/>
              <a:t>3 - Perfectionner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F40FFF-7A9B-4668-AA32-2E4363DF2B6C}"/>
              </a:ext>
            </a:extLst>
          </p:cNvPr>
          <p:cNvSpPr/>
          <p:nvPr/>
        </p:nvSpPr>
        <p:spPr>
          <a:xfrm>
            <a:off x="2889391" y="1630534"/>
            <a:ext cx="6312084" cy="992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63" i="1" dirty="0" smtClean="0"/>
              <a:t>Exemples </a:t>
            </a:r>
            <a:r>
              <a:rPr lang="fr-FR" sz="1463" i="1" dirty="0"/>
              <a:t>illustrant la définition des objectifs d'apprentissage dans le domaine psychomoteur sur les différents niveaux d'apprentissage d'une formation sur le </a:t>
            </a:r>
            <a:r>
              <a:rPr lang="fr-FR" sz="1463" i="1" u="sng" dirty="0"/>
              <a:t>logiciel SAP HR</a:t>
            </a:r>
            <a:endParaRPr lang="fr-FR" sz="1463" i="1" u="sng" dirty="0" smtClean="0"/>
          </a:p>
          <a:p>
            <a:pPr algn="ctr"/>
            <a:endParaRPr lang="fr-FR" sz="1463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02B0EB6-A8FD-4372-97CC-02FE22866887}"/>
              </a:ext>
            </a:extLst>
          </p:cNvPr>
          <p:cNvSpPr txBox="1">
            <a:spLocks/>
          </p:cNvSpPr>
          <p:nvPr/>
        </p:nvSpPr>
        <p:spPr>
          <a:xfrm>
            <a:off x="583200" y="752400"/>
            <a:ext cx="9069295" cy="60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>
                <a:solidFill>
                  <a:srgbClr val="2D7B9A"/>
                </a:solidFill>
              </a:rPr>
              <a:t>Taxonomie du domaine psychomoteur (</a:t>
            </a:r>
            <a:r>
              <a:rPr lang="fr-FR" sz="2800" b="1" dirty="0" err="1">
                <a:solidFill>
                  <a:srgbClr val="2D7B9A"/>
                </a:solidFill>
              </a:rPr>
              <a:t>Berthiaume</a:t>
            </a:r>
            <a:r>
              <a:rPr lang="fr-FR" sz="2800" b="1" dirty="0">
                <a:solidFill>
                  <a:srgbClr val="2D7B9A"/>
                </a:solidFill>
              </a:rPr>
              <a:t>/</a:t>
            </a:r>
            <a:r>
              <a:rPr lang="fr-FR" sz="2800" b="1" dirty="0" err="1">
                <a:solidFill>
                  <a:srgbClr val="2D7B9A"/>
                </a:solidFill>
              </a:rPr>
              <a:t>Daele</a:t>
            </a:r>
            <a:r>
              <a:rPr lang="fr-FR" sz="2800" b="1" dirty="0">
                <a:solidFill>
                  <a:srgbClr val="2D7B9A"/>
                </a:solidFill>
              </a:rPr>
              <a:t>)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502B0EB6-A8FD-4372-97CC-02FE22866887}"/>
              </a:ext>
            </a:extLst>
          </p:cNvPr>
          <p:cNvSpPr txBox="1">
            <a:spLocks/>
          </p:cNvSpPr>
          <p:nvPr/>
        </p:nvSpPr>
        <p:spPr>
          <a:xfrm>
            <a:off x="6302242" y="141407"/>
            <a:ext cx="4082800" cy="60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0" baseline="0">
                <a:solidFill>
                  <a:srgbClr val="E6007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300" dirty="0" smtClean="0">
                <a:solidFill>
                  <a:srgbClr val="929293"/>
                </a:solidFill>
              </a:rPr>
              <a:t>Guide « Définition d’objectifs d’apprentissage »</a:t>
            </a:r>
            <a:endParaRPr lang="fr-FR" sz="1300" dirty="0">
              <a:solidFill>
                <a:srgbClr val="929293"/>
              </a:solidFill>
            </a:endParaRPr>
          </a:p>
        </p:txBody>
      </p:sp>
      <p:sp>
        <p:nvSpPr>
          <p:cNvPr id="21" name="Slide Number Placeholder 2">
            <a:extLst>
              <a:ext uri="{FF2B5EF4-FFF2-40B4-BE49-F238E27FC236}">
                <a16:creationId xmlns:a16="http://schemas.microsoft.com/office/drawing/2014/main" id="{4812B473-6BC2-406A-A3A5-27392F356832}"/>
              </a:ext>
            </a:extLst>
          </p:cNvPr>
          <p:cNvSpPr txBox="1">
            <a:spLocks/>
          </p:cNvSpPr>
          <p:nvPr/>
        </p:nvSpPr>
        <p:spPr>
          <a:xfrm>
            <a:off x="4864077" y="6401122"/>
            <a:ext cx="566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10/12</a:t>
            </a:r>
            <a:endParaRPr lang="fr-FR" dirty="0"/>
          </a:p>
        </p:txBody>
      </p:sp>
      <p:sp>
        <p:nvSpPr>
          <p:cNvPr id="20" name="TextBox 19"/>
          <p:cNvSpPr txBox="1"/>
          <p:nvPr/>
        </p:nvSpPr>
        <p:spPr>
          <a:xfrm>
            <a:off x="584300" y="6391549"/>
            <a:ext cx="1079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Mai 2023</a:t>
            </a:r>
            <a:endParaRPr lang="fr-FR" sz="12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8" y="792000"/>
            <a:ext cx="422935" cy="59821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6109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31900" y="1472288"/>
            <a:ext cx="8698722" cy="2883164"/>
          </a:xfrm>
        </p:spPr>
        <p:txBody>
          <a:bodyPr/>
          <a:lstStyle/>
          <a:p>
            <a:pPr marL="0" indent="0">
              <a:buNone/>
            </a:pPr>
            <a:r>
              <a:rPr lang="fr-FR" sz="1800" dirty="0"/>
              <a:t>Un objectif d’apprentissage </a:t>
            </a:r>
            <a:r>
              <a:rPr lang="fr-FR" sz="1800" dirty="0" smtClean="0"/>
              <a:t>doit être </a:t>
            </a:r>
            <a:r>
              <a:rPr lang="fr-FR" sz="1800" b="1" dirty="0" smtClean="0"/>
              <a:t>formulé de manière claire et concise </a:t>
            </a:r>
            <a:r>
              <a:rPr lang="fr-FR" sz="1800" dirty="0" smtClean="0"/>
              <a:t>afin que l’apprenant sache exactement ce qui est attendu de lui à la fin d‘une formation. </a:t>
            </a:r>
          </a:p>
          <a:p>
            <a:pPr marL="0" indent="0">
              <a:buNone/>
            </a:pPr>
            <a:r>
              <a:rPr lang="fr-FR" sz="1800" dirty="0" smtClean="0"/>
              <a:t>La </a:t>
            </a:r>
            <a:r>
              <a:rPr lang="fr-FR" sz="1800" b="1" dirty="0" smtClean="0"/>
              <a:t>méthode « SMART » </a:t>
            </a:r>
            <a:r>
              <a:rPr lang="fr-FR" sz="1800" dirty="0" smtClean="0"/>
              <a:t>vous permet de vérifier au moyen de critères si vos objectifs d’apprentissage sont bien formulés.</a:t>
            </a:r>
          </a:p>
          <a:p>
            <a:pPr marL="0" indent="0">
              <a:buNone/>
            </a:pPr>
            <a:r>
              <a:rPr lang="fr-FR" sz="1800" dirty="0" smtClean="0"/>
              <a:t>Il </a:t>
            </a:r>
            <a:r>
              <a:rPr lang="fr-FR" sz="1800" dirty="0"/>
              <a:t>faut donc que chaque objectif </a:t>
            </a:r>
            <a:r>
              <a:rPr lang="fr-FR" sz="1800" dirty="0" smtClean="0"/>
              <a:t>soit :</a:t>
            </a:r>
            <a:endParaRPr lang="en-US" sz="1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02B0EB6-A8FD-4372-97CC-02FE22866887}"/>
              </a:ext>
            </a:extLst>
          </p:cNvPr>
          <p:cNvSpPr txBox="1">
            <a:spLocks/>
          </p:cNvSpPr>
          <p:nvPr/>
        </p:nvSpPr>
        <p:spPr>
          <a:xfrm>
            <a:off x="584300" y="750850"/>
            <a:ext cx="9069295" cy="60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0" baseline="0">
                <a:solidFill>
                  <a:srgbClr val="E6007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925" b="1" dirty="0" smtClean="0">
                <a:solidFill>
                  <a:schemeClr val="tx1"/>
                </a:solidFill>
              </a:rPr>
              <a:t>3. Contrôler si les objectifs respectent les critères  « SMART »</a:t>
            </a:r>
            <a:endParaRPr lang="fr-FR" sz="2925" b="1" dirty="0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317773" y="3776164"/>
            <a:ext cx="6531629" cy="1857381"/>
            <a:chOff x="1220450" y="5055836"/>
            <a:chExt cx="6531629" cy="1857381"/>
          </a:xfrm>
        </p:grpSpPr>
        <p:sp>
          <p:nvSpPr>
            <p:cNvPr id="2" name="Rounded Rectangle 1"/>
            <p:cNvSpPr/>
            <p:nvPr/>
          </p:nvSpPr>
          <p:spPr>
            <a:xfrm>
              <a:off x="1325989" y="5055836"/>
              <a:ext cx="1090951" cy="540557"/>
            </a:xfrm>
            <a:prstGeom prst="roundRect">
              <a:avLst/>
            </a:prstGeom>
            <a:solidFill>
              <a:srgbClr val="9292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</a:t>
              </a:r>
              <a:endParaRPr lang="fr-FR" b="1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637983" y="5055836"/>
              <a:ext cx="1090951" cy="540557"/>
            </a:xfrm>
            <a:prstGeom prst="roundRect">
              <a:avLst/>
            </a:prstGeom>
            <a:solidFill>
              <a:srgbClr val="9292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M</a:t>
              </a:r>
              <a:endParaRPr lang="fr-FR" b="1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949977" y="5055836"/>
              <a:ext cx="1090951" cy="540557"/>
            </a:xfrm>
            <a:prstGeom prst="roundRect">
              <a:avLst/>
            </a:prstGeom>
            <a:solidFill>
              <a:srgbClr val="9292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</a:t>
              </a:r>
              <a:endParaRPr lang="fr-FR" b="1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261972" y="5055836"/>
              <a:ext cx="1090951" cy="540557"/>
            </a:xfrm>
            <a:prstGeom prst="roundRect">
              <a:avLst/>
            </a:prstGeom>
            <a:solidFill>
              <a:srgbClr val="9292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R</a:t>
              </a:r>
              <a:endParaRPr lang="fr-FR" b="1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573966" y="5055836"/>
              <a:ext cx="1090951" cy="540557"/>
            </a:xfrm>
            <a:prstGeom prst="roundRect">
              <a:avLst/>
            </a:prstGeom>
            <a:solidFill>
              <a:srgbClr val="9292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</a:t>
              </a:r>
              <a:endParaRPr lang="fr-FR" b="1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842684" y="5735507"/>
              <a:ext cx="0" cy="254380"/>
            </a:xfrm>
            <a:prstGeom prst="line">
              <a:avLst/>
            </a:prstGeom>
            <a:ln w="12700">
              <a:solidFill>
                <a:srgbClr val="92929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220450" y="5989887"/>
              <a:ext cx="1244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/>
                <a:t>S</a:t>
              </a:r>
              <a:r>
                <a:rPr lang="en-US" dirty="0" err="1" smtClean="0"/>
                <a:t>pécifique</a:t>
              </a:r>
              <a:endParaRPr lang="fr-FR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486264" y="5735507"/>
              <a:ext cx="0" cy="254380"/>
            </a:xfrm>
            <a:prstGeom prst="line">
              <a:avLst/>
            </a:prstGeom>
            <a:ln w="12700">
              <a:solidFill>
                <a:srgbClr val="92929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864030" y="5989887"/>
              <a:ext cx="1244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A</a:t>
              </a:r>
              <a:r>
                <a:rPr lang="en-US" dirty="0"/>
                <a:t>cceptable</a:t>
              </a:r>
              <a:endParaRPr lang="fr-FR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7129845" y="5735507"/>
              <a:ext cx="0" cy="254380"/>
            </a:xfrm>
            <a:prstGeom prst="line">
              <a:avLst/>
            </a:prstGeom>
            <a:ln w="12700">
              <a:solidFill>
                <a:srgbClr val="92929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507610" y="5989887"/>
              <a:ext cx="124446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/>
                <a:t>T</a:t>
              </a:r>
              <a:r>
                <a:rPr lang="en-US" dirty="0" err="1" smtClean="0"/>
                <a:t>emporell-ement</a:t>
              </a:r>
              <a:r>
                <a:rPr lang="en-US" dirty="0" smtClean="0"/>
                <a:t> </a:t>
              </a:r>
              <a:r>
                <a:rPr lang="en-US" dirty="0" err="1" smtClean="0"/>
                <a:t>définis</a:t>
              </a:r>
              <a:endParaRPr lang="fr-FR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3164474" y="5735507"/>
              <a:ext cx="0" cy="254380"/>
            </a:xfrm>
            <a:prstGeom prst="line">
              <a:avLst/>
            </a:prstGeom>
            <a:ln w="12700">
              <a:solidFill>
                <a:srgbClr val="92929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637983" y="5989887"/>
              <a:ext cx="1244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/>
                <a:t>M</a:t>
              </a:r>
              <a:r>
                <a:rPr lang="en-US" dirty="0" err="1" smtClean="0"/>
                <a:t>esurable</a:t>
              </a:r>
              <a:endParaRPr lang="fr-FR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5808054" y="5735507"/>
              <a:ext cx="0" cy="254380"/>
            </a:xfrm>
            <a:prstGeom prst="line">
              <a:avLst/>
            </a:prstGeom>
            <a:ln w="12700">
              <a:solidFill>
                <a:srgbClr val="92929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140013" y="5989887"/>
              <a:ext cx="1244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/>
                <a:t>R</a:t>
              </a:r>
              <a:r>
                <a:rPr lang="en-US" dirty="0" err="1"/>
                <a:t>éaliste</a:t>
              </a:r>
              <a:endParaRPr lang="fr-FR" dirty="0"/>
            </a:p>
          </p:txBody>
        </p:sp>
      </p:grpSp>
      <p:sp>
        <p:nvSpPr>
          <p:cNvPr id="22" name="Slide Number Placeholder 2">
            <a:extLst>
              <a:ext uri="{FF2B5EF4-FFF2-40B4-BE49-F238E27FC236}">
                <a16:creationId xmlns:a16="http://schemas.microsoft.com/office/drawing/2014/main" id="{4812B473-6BC2-406A-A3A5-27392F356832}"/>
              </a:ext>
            </a:extLst>
          </p:cNvPr>
          <p:cNvSpPr txBox="1">
            <a:spLocks/>
          </p:cNvSpPr>
          <p:nvPr/>
        </p:nvSpPr>
        <p:spPr>
          <a:xfrm>
            <a:off x="4864077" y="6370642"/>
            <a:ext cx="566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tx1"/>
                </a:solidFill>
              </a:rPr>
              <a:t>11/12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4300" y="6391549"/>
            <a:ext cx="1079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Mai 2023</a:t>
            </a:r>
            <a:endParaRPr lang="fr-FR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082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25C66E-0BE8-4B77-8936-A28D84778A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2344" y="1573962"/>
            <a:ext cx="1959930" cy="369871"/>
          </a:xfrm>
        </p:spPr>
        <p:txBody>
          <a:bodyPr anchor="ctr"/>
          <a:lstStyle/>
          <a:p>
            <a:pPr marL="0" indent="0" algn="ctr">
              <a:buNone/>
            </a:pPr>
            <a:r>
              <a:rPr lang="fr-FR" sz="3250" b="1" dirty="0">
                <a:solidFill>
                  <a:srgbClr val="929293"/>
                </a:solidFill>
              </a:rPr>
              <a:t>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19D350-7D08-4322-80D7-B43A2348613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922660" y="1383174"/>
            <a:ext cx="7605000" cy="907525"/>
          </a:xfrm>
        </p:spPr>
        <p:txBody>
          <a:bodyPr/>
          <a:lstStyle/>
          <a:p>
            <a:pPr marL="0" indent="0">
              <a:buNone/>
            </a:pPr>
            <a:r>
              <a:rPr lang="fr-FR" sz="1500" b="1" dirty="0">
                <a:solidFill>
                  <a:srgbClr val="929293"/>
                </a:solidFill>
              </a:rPr>
              <a:t>Spécifique</a:t>
            </a:r>
          </a:p>
          <a:p>
            <a:pPr marL="0" indent="0">
              <a:buNone/>
            </a:pPr>
            <a:r>
              <a:rPr lang="fr-FR" sz="1500" dirty="0"/>
              <a:t>L’objectif est assez détaillé pour que vous compreniez bien ce que vous voulez réaliser.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36E36F-7723-43F8-9E69-852074CF637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52344" y="2690587"/>
            <a:ext cx="1959930" cy="369871"/>
          </a:xfrm>
        </p:spPr>
        <p:txBody>
          <a:bodyPr anchor="ctr"/>
          <a:lstStyle/>
          <a:p>
            <a:pPr marL="0" indent="0" algn="ctr">
              <a:buNone/>
            </a:pPr>
            <a:r>
              <a:rPr lang="fr-FR" sz="3250" b="1" dirty="0">
                <a:solidFill>
                  <a:srgbClr val="929293"/>
                </a:solidFill>
              </a:rPr>
              <a:t>M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6A4603A-B7F9-4528-B4BE-53381C297EF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881409" y="2444993"/>
            <a:ext cx="7605000" cy="873546"/>
          </a:xfrm>
        </p:spPr>
        <p:txBody>
          <a:bodyPr/>
          <a:lstStyle/>
          <a:p>
            <a:r>
              <a:rPr lang="fr-FR" sz="1500" b="1" dirty="0">
                <a:solidFill>
                  <a:srgbClr val="929293"/>
                </a:solidFill>
              </a:rPr>
              <a:t>Mesurable</a:t>
            </a:r>
          </a:p>
          <a:p>
            <a:pPr marL="0" indent="0">
              <a:buNone/>
            </a:pPr>
            <a:r>
              <a:rPr lang="fr-FR" sz="1500" dirty="0"/>
              <a:t>L’objectif doit pouvoir être mesuré pour que vous sachiez lorsqu’il est atteint.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2273B7C-B221-4578-9185-7358F2BEAA0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53600" y="3741528"/>
            <a:ext cx="1959930" cy="369871"/>
          </a:xfrm>
        </p:spPr>
        <p:txBody>
          <a:bodyPr anchor="ctr"/>
          <a:lstStyle/>
          <a:p>
            <a:pPr marL="0" indent="0" algn="ctr">
              <a:buNone/>
            </a:pPr>
            <a:r>
              <a:rPr lang="fr-FR" sz="3250" b="1" dirty="0">
                <a:solidFill>
                  <a:srgbClr val="929293"/>
                </a:solidFill>
              </a:rPr>
              <a:t>A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C0141F4-D6AB-47CA-B2D3-235108BF050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922660" y="3472833"/>
            <a:ext cx="7605000" cy="903702"/>
          </a:xfrm>
        </p:spPr>
        <p:txBody>
          <a:bodyPr/>
          <a:lstStyle/>
          <a:p>
            <a:r>
              <a:rPr lang="fr-FR" sz="1500" b="1" dirty="0">
                <a:solidFill>
                  <a:srgbClr val="929293"/>
                </a:solidFill>
              </a:rPr>
              <a:t>Acceptables</a:t>
            </a:r>
          </a:p>
          <a:p>
            <a:pPr marL="0" indent="0">
              <a:buNone/>
            </a:pPr>
            <a:r>
              <a:rPr lang="fr-FR" sz="1500" dirty="0"/>
              <a:t>Vous </a:t>
            </a:r>
            <a:r>
              <a:rPr lang="fr-FR" sz="1500" dirty="0" smtClean="0"/>
              <a:t>comprenez </a:t>
            </a:r>
            <a:r>
              <a:rPr lang="fr-FR" sz="1500" dirty="0"/>
              <a:t>bien ce que vous devez faire.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0F8170A-8EAC-4DBE-9EF0-F460F79F6AB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3600" y="4773590"/>
            <a:ext cx="1959930" cy="369871"/>
          </a:xfrm>
        </p:spPr>
        <p:txBody>
          <a:bodyPr anchor="ctr"/>
          <a:lstStyle/>
          <a:p>
            <a:pPr marL="0" indent="0" algn="ctr">
              <a:buNone/>
            </a:pPr>
            <a:r>
              <a:rPr lang="fr-FR" sz="3250" b="1" dirty="0">
                <a:solidFill>
                  <a:srgbClr val="929293"/>
                </a:solidFill>
              </a:rPr>
              <a:t>R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DA4F3C6-ADA2-4673-8865-62DB8DA5CD3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922660" y="4504909"/>
            <a:ext cx="8300610" cy="903688"/>
          </a:xfrm>
        </p:spPr>
        <p:txBody>
          <a:bodyPr/>
          <a:lstStyle/>
          <a:p>
            <a:r>
              <a:rPr lang="fr-FR" sz="1500" b="1" dirty="0">
                <a:solidFill>
                  <a:srgbClr val="929293"/>
                </a:solidFill>
              </a:rPr>
              <a:t>Réaliste</a:t>
            </a:r>
          </a:p>
          <a:p>
            <a:pPr marL="0" indent="0">
              <a:buNone/>
            </a:pPr>
            <a:r>
              <a:rPr lang="fr-FR" sz="1500" dirty="0"/>
              <a:t>Votre objectif s’applique bien à votre rôle actuel ou à un autre rôle que vous prévoyez </a:t>
            </a:r>
            <a:r>
              <a:rPr lang="fr-FR" sz="1500" dirty="0" smtClean="0"/>
              <a:t>d’adopter</a:t>
            </a:r>
            <a:r>
              <a:rPr lang="fr-FR" sz="1500" dirty="0"/>
              <a:t>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B1FCB02-6449-45F7-81F4-23510FEC9F7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53600" y="5808925"/>
            <a:ext cx="1959930" cy="369871"/>
          </a:xfrm>
        </p:spPr>
        <p:txBody>
          <a:bodyPr anchor="ctr"/>
          <a:lstStyle/>
          <a:p>
            <a:pPr marL="0" indent="0" algn="ctr">
              <a:buNone/>
            </a:pPr>
            <a:r>
              <a:rPr lang="fr-FR" sz="3250" b="1" dirty="0">
                <a:solidFill>
                  <a:srgbClr val="929293"/>
                </a:solidFill>
              </a:rPr>
              <a:t>T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E1AB0FE-1D84-4C5D-A021-144B2C3374EA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1922660" y="5547526"/>
            <a:ext cx="7605000" cy="892671"/>
          </a:xfrm>
        </p:spPr>
        <p:txBody>
          <a:bodyPr/>
          <a:lstStyle/>
          <a:p>
            <a:r>
              <a:rPr lang="fr-FR" sz="1500" b="1" dirty="0">
                <a:solidFill>
                  <a:srgbClr val="929293"/>
                </a:solidFill>
              </a:rPr>
              <a:t>Temporellement définis</a:t>
            </a:r>
          </a:p>
          <a:p>
            <a:pPr marL="0" indent="0">
              <a:buNone/>
            </a:pPr>
            <a:r>
              <a:rPr lang="fr-FR" sz="1500" dirty="0"/>
              <a:t>Une date butoir est </a:t>
            </a:r>
            <a:r>
              <a:rPr lang="fr-FR" sz="1500" dirty="0" smtClean="0"/>
              <a:t>associée </a:t>
            </a:r>
            <a:r>
              <a:rPr lang="fr-FR" sz="1500" dirty="0"/>
              <a:t>à l’objectif.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02B0EB6-A8FD-4372-97CC-02FE22866887}"/>
              </a:ext>
            </a:extLst>
          </p:cNvPr>
          <p:cNvSpPr txBox="1">
            <a:spLocks/>
          </p:cNvSpPr>
          <p:nvPr/>
        </p:nvSpPr>
        <p:spPr>
          <a:xfrm>
            <a:off x="583200" y="752400"/>
            <a:ext cx="9069295" cy="60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925" b="1" dirty="0" smtClean="0">
                <a:solidFill>
                  <a:srgbClr val="929293"/>
                </a:solidFill>
              </a:rPr>
              <a:t>L’objectif d’apprentissage « SMART »</a:t>
            </a:r>
            <a:endParaRPr lang="fr-FR" sz="2925" b="1" dirty="0">
              <a:solidFill>
                <a:srgbClr val="929293"/>
              </a:solidFill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02B0EB6-A8FD-4372-97CC-02FE22866887}"/>
              </a:ext>
            </a:extLst>
          </p:cNvPr>
          <p:cNvSpPr txBox="1">
            <a:spLocks/>
          </p:cNvSpPr>
          <p:nvPr/>
        </p:nvSpPr>
        <p:spPr>
          <a:xfrm>
            <a:off x="6302242" y="141407"/>
            <a:ext cx="4082800" cy="60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0" baseline="0">
                <a:solidFill>
                  <a:srgbClr val="E6007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300" dirty="0" smtClean="0">
                <a:solidFill>
                  <a:srgbClr val="929293"/>
                </a:solidFill>
              </a:rPr>
              <a:t>Guide « Définition d’objectifs d’apprentissage »</a:t>
            </a:r>
            <a:endParaRPr lang="fr-FR" sz="1300" dirty="0">
              <a:solidFill>
                <a:srgbClr val="929293"/>
              </a:solidFill>
            </a:endParaRPr>
          </a:p>
        </p:txBody>
      </p:sp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4812B473-6BC2-406A-A3A5-27392F356832}"/>
              </a:ext>
            </a:extLst>
          </p:cNvPr>
          <p:cNvSpPr txBox="1">
            <a:spLocks/>
          </p:cNvSpPr>
          <p:nvPr/>
        </p:nvSpPr>
        <p:spPr>
          <a:xfrm>
            <a:off x="4864077" y="6401122"/>
            <a:ext cx="566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12/12</a:t>
            </a:r>
            <a:endParaRPr lang="fr-FR" dirty="0"/>
          </a:p>
        </p:txBody>
      </p:sp>
      <p:sp>
        <p:nvSpPr>
          <p:cNvPr id="20" name="TextBox 19"/>
          <p:cNvSpPr txBox="1"/>
          <p:nvPr/>
        </p:nvSpPr>
        <p:spPr>
          <a:xfrm>
            <a:off x="452344" y="6489248"/>
            <a:ext cx="1079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Mai 2023</a:t>
            </a:r>
            <a:endParaRPr lang="fr-FR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514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84300" y="1415755"/>
            <a:ext cx="8698722" cy="4985367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fr-FR" sz="800" dirty="0" smtClean="0"/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fr-FR" sz="1800" dirty="0" smtClean="0"/>
              <a:t>Ce document vous aidera à : </a:t>
            </a:r>
          </a:p>
          <a:p>
            <a:pPr marL="342900" indent="-34290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fr-FR" sz="1800" dirty="0"/>
              <a:t>d</a:t>
            </a:r>
            <a:r>
              <a:rPr lang="fr-FR" sz="1800" dirty="0" smtClean="0"/>
              <a:t>éterminer les </a:t>
            </a:r>
            <a:r>
              <a:rPr lang="fr-FR" sz="1800" b="1" dirty="0" smtClean="0"/>
              <a:t>domaines de compétence </a:t>
            </a:r>
            <a:r>
              <a:rPr lang="fr-FR" sz="1800" dirty="0" smtClean="0"/>
              <a:t>(cognitif, affectif, psychomoteur) et les </a:t>
            </a:r>
            <a:r>
              <a:rPr lang="fr-FR" sz="1800" b="1" dirty="0" smtClean="0"/>
              <a:t>niveaux d’apprentissage</a:t>
            </a:r>
            <a:r>
              <a:rPr lang="fr-FR" sz="1800" dirty="0" smtClean="0"/>
              <a:t> (base, intermédiaire, avancé) visés par votre formation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800" b="1" dirty="0" smtClean="0"/>
              <a:t>formuler </a:t>
            </a:r>
            <a:r>
              <a:rPr lang="fr-FR" sz="1800" b="1" dirty="0"/>
              <a:t>les objectifs </a:t>
            </a:r>
            <a:r>
              <a:rPr lang="fr-FR" sz="1800" b="1" dirty="0" smtClean="0"/>
              <a:t>d’apprentissage </a:t>
            </a:r>
            <a:r>
              <a:rPr lang="fr-FR" sz="1800" dirty="0" smtClean="0"/>
              <a:t>en fonction des domaines de compétence et des niveaux d’apprentissage visés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800" b="1" dirty="0"/>
              <a:t>c</a:t>
            </a:r>
            <a:r>
              <a:rPr lang="fr-FR" sz="1800" b="1" dirty="0" smtClean="0"/>
              <a:t>ontrôler</a:t>
            </a:r>
            <a:r>
              <a:rPr lang="fr-FR" sz="1800" dirty="0" smtClean="0"/>
              <a:t> </a:t>
            </a:r>
            <a:r>
              <a:rPr lang="fr-FR" sz="1800" dirty="0"/>
              <a:t>si les objectifs </a:t>
            </a:r>
            <a:r>
              <a:rPr lang="fr-FR" sz="1800" dirty="0" smtClean="0"/>
              <a:t>d’apprentissage respectent </a:t>
            </a:r>
            <a:r>
              <a:rPr lang="fr-FR" sz="1800" dirty="0"/>
              <a:t>les </a:t>
            </a:r>
            <a:r>
              <a:rPr lang="fr-FR" sz="1800" b="1" dirty="0"/>
              <a:t>critères  « SMART </a:t>
            </a:r>
            <a:r>
              <a:rPr lang="fr-FR" sz="1800" b="1" dirty="0" smtClean="0"/>
              <a:t>» </a:t>
            </a:r>
            <a:r>
              <a:rPr lang="fr-FR" sz="1800" dirty="0" smtClean="0"/>
              <a:t>(spécifique, mesurable, acceptable, réaliste, temporellement défini)</a:t>
            </a:r>
            <a:endParaRPr lang="fr-FR" sz="1800" dirty="0"/>
          </a:p>
          <a:p>
            <a:pPr marL="0" indent="0" algn="just">
              <a:lnSpc>
                <a:spcPct val="150000"/>
              </a:lnSpc>
              <a:buNone/>
            </a:pPr>
            <a:endParaRPr lang="fr-FR" sz="17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fr-FR" sz="17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02B0EB6-A8FD-4372-97CC-02FE22866887}"/>
              </a:ext>
            </a:extLst>
          </p:cNvPr>
          <p:cNvSpPr txBox="1">
            <a:spLocks/>
          </p:cNvSpPr>
          <p:nvPr/>
        </p:nvSpPr>
        <p:spPr>
          <a:xfrm>
            <a:off x="584300" y="750850"/>
            <a:ext cx="9069295" cy="60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0" baseline="0">
                <a:solidFill>
                  <a:srgbClr val="E6007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925" b="1" dirty="0" smtClean="0">
                <a:solidFill>
                  <a:schemeClr val="tx1"/>
                </a:solidFill>
              </a:rPr>
              <a:t>Avant propos</a:t>
            </a:r>
            <a:endParaRPr lang="fr-FR" sz="2925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4812B473-6BC2-406A-A3A5-27392F356832}"/>
              </a:ext>
            </a:extLst>
          </p:cNvPr>
          <p:cNvSpPr txBox="1">
            <a:spLocks/>
          </p:cNvSpPr>
          <p:nvPr/>
        </p:nvSpPr>
        <p:spPr>
          <a:xfrm>
            <a:off x="4864078" y="6401122"/>
            <a:ext cx="491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tx1"/>
                </a:solidFill>
              </a:rPr>
              <a:t>1/12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4300" y="6391549"/>
            <a:ext cx="1079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Mai 2023</a:t>
            </a:r>
            <a:endParaRPr lang="fr-FR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538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62813" y="1360293"/>
            <a:ext cx="8698722" cy="458589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fr-FR" sz="1800" dirty="0" smtClean="0">
                <a:solidFill>
                  <a:srgbClr val="E4077E"/>
                </a:solidFill>
              </a:rPr>
              <a:t>Qu’est-ce qu’un objectifs d’apprentissage?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fr-FR" sz="1800" dirty="0" smtClean="0"/>
              <a:t>Un objectif d’apprentissage décrit de manière claire et concise ce que l’apprenant est censé être capable de faire suite à avoir suivi une formation.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fr-FR" sz="1800" dirty="0" smtClean="0">
                <a:solidFill>
                  <a:srgbClr val="E4077E"/>
                </a:solidFill>
              </a:rPr>
              <a:t>Comment formule-t-on un objectif d’apprentissage?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fr-FR" sz="1800" dirty="0"/>
              <a:t>Un objectif d'apprentissage doit toujours comprendre un </a:t>
            </a:r>
            <a:r>
              <a:rPr lang="fr-FR" sz="1800" b="1" dirty="0"/>
              <a:t>verbe </a:t>
            </a:r>
            <a:r>
              <a:rPr lang="fr-FR" sz="1800" dirty="0"/>
              <a:t>et un </a:t>
            </a:r>
            <a:r>
              <a:rPr lang="fr-FR" sz="1800" b="1" dirty="0"/>
              <a:t>complément</a:t>
            </a:r>
            <a:r>
              <a:rPr lang="fr-FR" sz="1800" dirty="0"/>
              <a:t> qui ensemble </a:t>
            </a:r>
            <a:r>
              <a:rPr lang="fr-FR" sz="1800" b="1" dirty="0"/>
              <a:t>décrivent</a:t>
            </a:r>
            <a:r>
              <a:rPr lang="fr-FR" sz="1800" dirty="0"/>
              <a:t> </a:t>
            </a:r>
            <a:r>
              <a:rPr lang="fr-FR" sz="1800" b="1" dirty="0"/>
              <a:t>l'action</a:t>
            </a:r>
            <a:r>
              <a:rPr lang="fr-FR" sz="1800" dirty="0"/>
              <a:t> ou le </a:t>
            </a:r>
            <a:r>
              <a:rPr lang="fr-FR" sz="1800" b="1" dirty="0"/>
              <a:t>comportement</a:t>
            </a:r>
            <a:r>
              <a:rPr lang="fr-FR" sz="1800" dirty="0"/>
              <a:t> </a:t>
            </a:r>
            <a:r>
              <a:rPr lang="fr-FR" sz="1800" b="1" dirty="0"/>
              <a:t>concret</a:t>
            </a:r>
            <a:r>
              <a:rPr lang="fr-FR" sz="1800" dirty="0"/>
              <a:t> que l'apprenant doit être capable de réaliser </a:t>
            </a:r>
            <a:r>
              <a:rPr lang="fr-FR" sz="1800" dirty="0" smtClean="0"/>
              <a:t>après avoir suivi la formation.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fr-FR" sz="1800" dirty="0" smtClean="0"/>
              <a:t>Pour la rédaction d’un objectif d’apprentissage, vous pouvez donc appliquer la formule suivante: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fr-FR" sz="2000" dirty="0" smtClean="0"/>
              <a:t>« </a:t>
            </a:r>
            <a:r>
              <a:rPr lang="fr-FR" sz="2000" b="1" dirty="0" smtClean="0"/>
              <a:t>À </a:t>
            </a:r>
            <a:r>
              <a:rPr lang="fr-FR" sz="2000" b="1" dirty="0"/>
              <a:t>la fin de la </a:t>
            </a:r>
            <a:r>
              <a:rPr lang="fr-FR" sz="2000" b="1" dirty="0" smtClean="0"/>
              <a:t>formation, </a:t>
            </a:r>
            <a:r>
              <a:rPr lang="fr-FR" sz="2000" b="1" dirty="0"/>
              <a:t>l'apprenant </a:t>
            </a:r>
            <a:r>
              <a:rPr lang="fr-FR" sz="2000" b="1" dirty="0" smtClean="0"/>
              <a:t>sera </a:t>
            </a:r>
            <a:r>
              <a:rPr lang="fr-FR" sz="2000" b="1" dirty="0"/>
              <a:t>capable </a:t>
            </a:r>
            <a:r>
              <a:rPr lang="fr-FR" sz="2000" b="1" dirty="0" smtClean="0"/>
              <a:t>de [verbe d'action] + </a:t>
            </a:r>
            <a:r>
              <a:rPr lang="fr-FR" sz="2000" b="1" dirty="0"/>
              <a:t>[</a:t>
            </a:r>
            <a:r>
              <a:rPr lang="fr-FR" sz="2000" b="1" dirty="0" smtClean="0"/>
              <a:t>complément]</a:t>
            </a:r>
            <a:r>
              <a:rPr lang="fr-FR" sz="2000" dirty="0" smtClean="0"/>
              <a:t>. »</a:t>
            </a:r>
          </a:p>
          <a:p>
            <a:pPr marL="457200" lvl="1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800" dirty="0" smtClean="0">
                <a:solidFill>
                  <a:srgbClr val="E4077E"/>
                </a:solidFill>
              </a:rPr>
              <a:t>ATTENTION:</a:t>
            </a:r>
            <a:endParaRPr lang="en-US" sz="1800" dirty="0">
              <a:solidFill>
                <a:srgbClr val="E4077E"/>
              </a:solidFill>
            </a:endParaRPr>
          </a:p>
          <a:p>
            <a:pPr marL="457200" lvl="1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fr-FR" sz="1600" dirty="0" smtClean="0"/>
              <a:t>Veillez à ne pas utiliser pas des </a:t>
            </a:r>
            <a:r>
              <a:rPr lang="fr-FR" sz="1600" dirty="0"/>
              <a:t>verbes comme savoir, connaître, </a:t>
            </a:r>
            <a:r>
              <a:rPr lang="fr-FR" sz="1600" dirty="0" smtClean="0"/>
              <a:t>comprendre, avoir des notions, etc</a:t>
            </a:r>
            <a:r>
              <a:rPr lang="fr-FR" sz="1600" dirty="0"/>
              <a:t>. </a:t>
            </a:r>
            <a:r>
              <a:rPr lang="fr-FR" sz="1600" dirty="0" smtClean="0"/>
              <a:t>dans vos objectifs d’apprentissage, </a:t>
            </a:r>
            <a:r>
              <a:rPr lang="fr-FR" sz="1600" dirty="0"/>
              <a:t>car </a:t>
            </a:r>
            <a:r>
              <a:rPr lang="fr-FR" sz="1600" dirty="0" smtClean="0"/>
              <a:t>ils </a:t>
            </a:r>
            <a:r>
              <a:rPr lang="fr-FR" sz="1600" b="1" dirty="0"/>
              <a:t>ne </a:t>
            </a:r>
            <a:r>
              <a:rPr lang="fr-FR" sz="1600" b="1" dirty="0" smtClean="0"/>
              <a:t>décrivent </a:t>
            </a:r>
            <a:r>
              <a:rPr lang="fr-FR" sz="1600" b="1" dirty="0"/>
              <a:t>pas une action </a:t>
            </a:r>
            <a:r>
              <a:rPr lang="fr-FR" sz="1600" dirty="0"/>
              <a:t>et ne sont </a:t>
            </a:r>
            <a:r>
              <a:rPr lang="fr-FR" sz="1600" b="1" dirty="0" smtClean="0"/>
              <a:t>ni </a:t>
            </a:r>
            <a:r>
              <a:rPr lang="fr-FR" sz="1600" b="1" dirty="0"/>
              <a:t>observables </a:t>
            </a:r>
            <a:r>
              <a:rPr lang="fr-FR" sz="1600" b="1" dirty="0" smtClean="0"/>
              <a:t>ni mesurables. </a:t>
            </a:r>
            <a:endParaRPr lang="fr-FR" sz="1600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02B0EB6-A8FD-4372-97CC-02FE22866887}"/>
              </a:ext>
            </a:extLst>
          </p:cNvPr>
          <p:cNvSpPr txBox="1">
            <a:spLocks/>
          </p:cNvSpPr>
          <p:nvPr/>
        </p:nvSpPr>
        <p:spPr>
          <a:xfrm>
            <a:off x="584300" y="750850"/>
            <a:ext cx="9069295" cy="60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0" baseline="0">
                <a:solidFill>
                  <a:srgbClr val="E6007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925" b="1" dirty="0" smtClean="0">
                <a:solidFill>
                  <a:schemeClr val="tx1"/>
                </a:solidFill>
              </a:rPr>
              <a:t>Introduction</a:t>
            </a:r>
            <a:endParaRPr lang="fr-FR" sz="2925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1" b="30586"/>
          <a:stretch/>
        </p:blipFill>
        <p:spPr>
          <a:xfrm>
            <a:off x="358065" y="5407107"/>
            <a:ext cx="765937" cy="761759"/>
          </a:xfrm>
          <a:prstGeom prst="rect">
            <a:avLst/>
          </a:prstGeom>
        </p:spPr>
      </p:pic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4812B473-6BC2-406A-A3A5-27392F356832}"/>
              </a:ext>
            </a:extLst>
          </p:cNvPr>
          <p:cNvSpPr txBox="1">
            <a:spLocks/>
          </p:cNvSpPr>
          <p:nvPr/>
        </p:nvSpPr>
        <p:spPr>
          <a:xfrm>
            <a:off x="4864078" y="6401122"/>
            <a:ext cx="491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2/12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584300" y="6391549"/>
            <a:ext cx="1079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Mai 2023</a:t>
            </a:r>
            <a:endParaRPr lang="fr-FR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640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B0EB6-A8FD-4372-97CC-02FE22866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300" y="750850"/>
            <a:ext cx="9069295" cy="609443"/>
          </a:xfrm>
        </p:spPr>
        <p:txBody>
          <a:bodyPr>
            <a:normAutofit fontScale="90000"/>
          </a:bodyPr>
          <a:lstStyle/>
          <a:p>
            <a:r>
              <a:rPr lang="fr-FR" sz="2925" b="1" dirty="0" smtClean="0">
                <a:solidFill>
                  <a:schemeClr val="tx1"/>
                </a:solidFill>
              </a:rPr>
              <a:t>1. Déterminer le domaine et le niveau des objectifs d’apprentissage</a:t>
            </a:r>
            <a:endParaRPr lang="fr-FR" sz="2925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8FFBE31-BE63-4C70-A0C8-5060D76D9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832618"/>
              </p:ext>
            </p:extLst>
          </p:nvPr>
        </p:nvGraphicFramePr>
        <p:xfrm>
          <a:off x="2727960" y="3197103"/>
          <a:ext cx="6269003" cy="269660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442657">
                  <a:extLst>
                    <a:ext uri="{9D8B030D-6E8A-4147-A177-3AD203B41FA5}">
                      <a16:colId xmlns:a16="http://schemas.microsoft.com/office/drawing/2014/main" val="1819078495"/>
                    </a:ext>
                  </a:extLst>
                </a:gridCol>
                <a:gridCol w="1608782">
                  <a:extLst>
                    <a:ext uri="{9D8B030D-6E8A-4147-A177-3AD203B41FA5}">
                      <a16:colId xmlns:a16="http://schemas.microsoft.com/office/drawing/2014/main" val="355584235"/>
                    </a:ext>
                  </a:extLst>
                </a:gridCol>
                <a:gridCol w="1608782">
                  <a:extLst>
                    <a:ext uri="{9D8B030D-6E8A-4147-A177-3AD203B41FA5}">
                      <a16:colId xmlns:a16="http://schemas.microsoft.com/office/drawing/2014/main" val="4217190935"/>
                    </a:ext>
                  </a:extLst>
                </a:gridCol>
                <a:gridCol w="1608782">
                  <a:extLst>
                    <a:ext uri="{9D8B030D-6E8A-4147-A177-3AD203B41FA5}">
                      <a16:colId xmlns:a16="http://schemas.microsoft.com/office/drawing/2014/main" val="538091663"/>
                    </a:ext>
                  </a:extLst>
                </a:gridCol>
              </a:tblGrid>
              <a:tr h="670236">
                <a:tc>
                  <a:txBody>
                    <a:bodyPr/>
                    <a:lstStyle/>
                    <a:p>
                      <a:pPr algn="ctr"/>
                      <a:r>
                        <a:rPr lang="fr-FR" sz="1300" b="0" noProof="0" dirty="0" smtClean="0">
                          <a:solidFill>
                            <a:schemeClr val="bg2"/>
                          </a:solidFill>
                          <a:latin typeface="+mj-lt"/>
                        </a:rPr>
                        <a:t> </a:t>
                      </a:r>
                      <a:endParaRPr lang="fr-FR" sz="1300" b="0" noProof="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74295" marR="74295" marT="37148" marB="37148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noProof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Cognitif</a:t>
                      </a:r>
                      <a:endParaRPr lang="fr-FR" sz="1300" b="1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295" marR="74295" marT="37148" marB="37148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noProof="0" dirty="0">
                          <a:solidFill>
                            <a:schemeClr val="tx1"/>
                          </a:solidFill>
                          <a:latin typeface="+mj-lt"/>
                        </a:rPr>
                        <a:t>Affectif</a:t>
                      </a: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noProof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   Psychomoteur</a:t>
                      </a:r>
                      <a:endParaRPr lang="fr-FR" sz="1300" b="1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814331"/>
                  </a:ext>
                </a:extLst>
              </a:tr>
              <a:tr h="633135">
                <a:tc>
                  <a:txBody>
                    <a:bodyPr/>
                    <a:lstStyle/>
                    <a:p>
                      <a:pPr algn="ctr"/>
                      <a:r>
                        <a:rPr lang="en-US" sz="1300" b="1" noProof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Basic</a:t>
                      </a:r>
                      <a:endParaRPr lang="fr-FR" sz="1300" b="1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295" marR="74295" marT="37148" marB="37148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noProof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Connaissance</a:t>
                      </a:r>
                      <a:endParaRPr lang="fr-FR" sz="1500" b="1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295" marR="74295" marT="37148" marB="37148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noProof="0" dirty="0">
                          <a:solidFill>
                            <a:schemeClr val="tx1"/>
                          </a:solidFill>
                          <a:latin typeface="+mj-lt"/>
                        </a:rPr>
                        <a:t>Réception</a:t>
                      </a: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noProof="0" dirty="0">
                          <a:solidFill>
                            <a:schemeClr val="tx1"/>
                          </a:solidFill>
                          <a:latin typeface="+mj-lt"/>
                        </a:rPr>
                        <a:t>Perception</a:t>
                      </a: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DE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333240"/>
                  </a:ext>
                </a:extLst>
              </a:tr>
              <a:tr h="633135">
                <a:tc>
                  <a:txBody>
                    <a:bodyPr/>
                    <a:lstStyle/>
                    <a:p>
                      <a:pPr algn="ctr"/>
                      <a:r>
                        <a:rPr lang="fr-FR" sz="1300" b="1" noProof="0" dirty="0">
                          <a:solidFill>
                            <a:schemeClr val="tx1"/>
                          </a:solidFill>
                          <a:latin typeface="+mj-lt"/>
                        </a:rPr>
                        <a:t>Intermédiaire</a:t>
                      </a:r>
                    </a:p>
                  </a:txBody>
                  <a:tcPr marL="74295" marR="74295" marT="37148" marB="37148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noProof="0" dirty="0">
                          <a:solidFill>
                            <a:schemeClr val="tx1"/>
                          </a:solidFill>
                          <a:latin typeface="+mj-lt"/>
                        </a:rPr>
                        <a:t>Compréhension</a:t>
                      </a:r>
                      <a:br>
                        <a:rPr lang="fr-FR" sz="1500" b="1" noProof="0" dirty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fr-FR" sz="1500" b="1" kern="1200" noProof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Application</a:t>
                      </a:r>
                      <a:endParaRPr lang="fr-FR" sz="1500" b="1" kern="1200" noProof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C3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noProof="0" dirty="0">
                          <a:solidFill>
                            <a:schemeClr val="tx1"/>
                          </a:solidFill>
                          <a:latin typeface="+mj-lt"/>
                        </a:rPr>
                        <a:t>Valorisation</a:t>
                      </a: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077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noProof="0" dirty="0">
                          <a:solidFill>
                            <a:schemeClr val="tx1"/>
                          </a:solidFill>
                          <a:latin typeface="+mj-lt"/>
                        </a:rPr>
                        <a:t>Reproduction</a:t>
                      </a: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5AD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271450"/>
                  </a:ext>
                </a:extLst>
              </a:tr>
              <a:tr h="633135">
                <a:tc>
                  <a:txBody>
                    <a:bodyPr/>
                    <a:lstStyle/>
                    <a:p>
                      <a:pPr algn="ctr"/>
                      <a:r>
                        <a:rPr lang="fr-FR" sz="1300" b="1" noProof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Avancé</a:t>
                      </a:r>
                      <a:endParaRPr lang="fr-FR" sz="1300" b="1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295" marR="74295" marT="37148" marB="37148"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kern="1200" noProof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Analyser</a:t>
                      </a:r>
                      <a:r>
                        <a:rPr lang="fr-FR" sz="1500" b="1" kern="1200" noProof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endParaRPr lang="fr-FR" sz="1500" b="1" kern="1200" noProof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500" b="1" kern="1200" noProof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Synthèse</a:t>
                      </a:r>
                      <a:endParaRPr lang="fr-FR" sz="1500" b="1" kern="1200" noProof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500" b="1" kern="1200" noProof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Évaluer</a:t>
                      </a:r>
                      <a:endParaRPr lang="fr-FR" sz="1500" b="1" kern="1200" noProof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noProof="0" dirty="0">
                          <a:solidFill>
                            <a:schemeClr val="tx1"/>
                          </a:solidFill>
                          <a:latin typeface="+mj-lt"/>
                        </a:rPr>
                        <a:t>Adoption</a:t>
                      </a: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106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87425"/>
                      <a:r>
                        <a:rPr lang="fr-FR" sz="1500" b="1" noProof="0" dirty="0">
                          <a:solidFill>
                            <a:schemeClr val="tx1"/>
                          </a:solidFill>
                          <a:latin typeface="+mj-lt"/>
                        </a:rPr>
                        <a:t>Perfectionnement</a:t>
                      </a: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7B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98492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3E9160F-77AB-4F14-BEE3-88AFBF9F5575}"/>
              </a:ext>
            </a:extLst>
          </p:cNvPr>
          <p:cNvSpPr txBox="1"/>
          <p:nvPr/>
        </p:nvSpPr>
        <p:spPr>
          <a:xfrm>
            <a:off x="1396194" y="6478074"/>
            <a:ext cx="351039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50" dirty="0"/>
              <a:t>Source : L’identification et la rédaction des objectifs pédagogiques</a:t>
            </a:r>
          </a:p>
          <a:p>
            <a:r>
              <a:rPr lang="fr-FR" sz="650" dirty="0"/>
              <a:t>Amaury </a:t>
            </a:r>
            <a:r>
              <a:rPr lang="fr-FR" sz="650" dirty="0" err="1"/>
              <a:t>Daele</a:t>
            </a:r>
            <a:r>
              <a:rPr lang="fr-FR" sz="650" dirty="0"/>
              <a:t> - Denis Berthiaume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4300" y="6391549"/>
            <a:ext cx="1079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Mai 2023</a:t>
            </a:r>
            <a:endParaRPr lang="fr-FR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033896" y="3372817"/>
            <a:ext cx="2877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Vers</a:t>
            </a:r>
            <a:r>
              <a:rPr lang="en-US" sz="1200" dirty="0" smtClean="0"/>
              <a:t> </a:t>
            </a:r>
            <a:r>
              <a:rPr lang="en-US" sz="1200" dirty="0" err="1" smtClean="0"/>
              <a:t>quel</a:t>
            </a:r>
            <a:r>
              <a:rPr lang="en-US" sz="1200" dirty="0" smtClean="0"/>
              <a:t> </a:t>
            </a:r>
            <a:r>
              <a:rPr lang="en-US" sz="1200" b="1" dirty="0" err="1" smtClean="0">
                <a:solidFill>
                  <a:srgbClr val="2D7B9A"/>
                </a:solidFill>
              </a:rPr>
              <a:t>niveau</a:t>
            </a:r>
            <a:r>
              <a:rPr lang="en-US" sz="1200" dirty="0" smtClean="0"/>
              <a:t> les </a:t>
            </a:r>
            <a:r>
              <a:rPr lang="en-US" sz="1200" dirty="0" err="1" smtClean="0"/>
              <a:t>apprenants</a:t>
            </a:r>
            <a:r>
              <a:rPr lang="en-US" sz="1200" dirty="0" smtClean="0"/>
              <a:t> </a:t>
            </a:r>
            <a:r>
              <a:rPr lang="en-US" sz="1200" dirty="0" err="1" smtClean="0"/>
              <a:t>doivent-ils</a:t>
            </a:r>
            <a:r>
              <a:rPr lang="en-US" sz="1200" dirty="0" smtClean="0"/>
              <a:t> </a:t>
            </a:r>
            <a:r>
              <a:rPr lang="en-US" sz="1200" dirty="0" err="1" smtClean="0"/>
              <a:t>être</a:t>
            </a:r>
            <a:r>
              <a:rPr lang="en-US" sz="1200" dirty="0" smtClean="0"/>
              <a:t> </a:t>
            </a:r>
            <a:r>
              <a:rPr lang="en-US" sz="1200" dirty="0" err="1" smtClean="0"/>
              <a:t>amenés</a:t>
            </a:r>
            <a:r>
              <a:rPr lang="en-US" sz="1200" dirty="0" smtClean="0"/>
              <a:t> ? </a:t>
            </a:r>
          </a:p>
          <a:p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186315" y="2106809"/>
            <a:ext cx="5672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" dirty="0" smtClean="0"/>
          </a:p>
          <a:p>
            <a:r>
              <a:rPr lang="en-US" sz="1200" dirty="0" err="1" smtClean="0"/>
              <a:t>Dans</a:t>
            </a:r>
            <a:r>
              <a:rPr lang="en-US" sz="1200" dirty="0" smtClean="0"/>
              <a:t> </a:t>
            </a:r>
            <a:r>
              <a:rPr lang="en-US" sz="1200" dirty="0" err="1" smtClean="0"/>
              <a:t>quelle</a:t>
            </a:r>
            <a:r>
              <a:rPr lang="en-US" sz="1200" dirty="0" smtClean="0"/>
              <a:t> </a:t>
            </a:r>
            <a:r>
              <a:rPr lang="en-US" sz="1200" b="1" dirty="0" err="1">
                <a:solidFill>
                  <a:srgbClr val="2D7B9A"/>
                </a:solidFill>
              </a:rPr>
              <a:t>domaine</a:t>
            </a:r>
            <a:r>
              <a:rPr lang="en-US" sz="1200" dirty="0" smtClean="0"/>
              <a:t> </a:t>
            </a:r>
            <a:r>
              <a:rPr lang="en-US" sz="1200" dirty="0" err="1" smtClean="0"/>
              <a:t>devez</a:t>
            </a:r>
            <a:r>
              <a:rPr lang="en-US" sz="1200" dirty="0" smtClean="0"/>
              <a:t> </a:t>
            </a:r>
            <a:r>
              <a:rPr lang="en-US" sz="1200" dirty="0" err="1" smtClean="0"/>
              <a:t>vous</a:t>
            </a:r>
            <a:r>
              <a:rPr lang="en-US" sz="1200" dirty="0" smtClean="0"/>
              <a:t> </a:t>
            </a:r>
            <a:r>
              <a:rPr lang="en-US" sz="1200" dirty="0" err="1" smtClean="0"/>
              <a:t>développer</a:t>
            </a:r>
            <a:r>
              <a:rPr lang="en-US" sz="1200" dirty="0" smtClean="0"/>
              <a:t> les </a:t>
            </a:r>
            <a:r>
              <a:rPr lang="en-US" sz="1200" dirty="0" err="1" smtClean="0"/>
              <a:t>compétences</a:t>
            </a:r>
            <a:r>
              <a:rPr lang="en-US" sz="1200" dirty="0" smtClean="0"/>
              <a:t> des </a:t>
            </a:r>
            <a:r>
              <a:rPr lang="en-US" sz="1200" dirty="0" err="1" smtClean="0"/>
              <a:t>apprenants</a:t>
            </a:r>
            <a:r>
              <a:rPr lang="en-US" sz="1200" dirty="0" smtClean="0"/>
              <a:t>?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41" b="24060"/>
          <a:stretch/>
        </p:blipFill>
        <p:spPr>
          <a:xfrm>
            <a:off x="4343223" y="3326599"/>
            <a:ext cx="286871" cy="30647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343" y="3311302"/>
            <a:ext cx="285328" cy="40357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40" b="31647"/>
          <a:stretch/>
        </p:blipFill>
        <p:spPr>
          <a:xfrm>
            <a:off x="5962470" y="3357220"/>
            <a:ext cx="286582" cy="275854"/>
          </a:xfrm>
          <a:prstGeom prst="rect">
            <a:avLst/>
          </a:prstGeom>
        </p:spPr>
      </p:pic>
      <p:sp>
        <p:nvSpPr>
          <p:cNvPr id="27" name="Rounded Rectangle 26"/>
          <p:cNvSpPr/>
          <p:nvPr/>
        </p:nvSpPr>
        <p:spPr>
          <a:xfrm>
            <a:off x="4146074" y="2529794"/>
            <a:ext cx="4850888" cy="646035"/>
          </a:xfrm>
          <a:prstGeom prst="roundRect">
            <a:avLst/>
          </a:prstGeom>
          <a:solidFill>
            <a:srgbClr val="929293"/>
          </a:solidFill>
          <a:ln>
            <a:solidFill>
              <a:srgbClr val="9292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Domaine de </a:t>
            </a:r>
            <a:r>
              <a:rPr lang="en-US" sz="1600" dirty="0" err="1" smtClean="0">
                <a:solidFill>
                  <a:schemeClr val="bg1"/>
                </a:solidFill>
              </a:rPr>
              <a:t>compétence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052358" y="3862517"/>
            <a:ext cx="1662267" cy="2031187"/>
          </a:xfrm>
          <a:prstGeom prst="roundRect">
            <a:avLst/>
          </a:prstGeom>
          <a:solidFill>
            <a:srgbClr val="929293"/>
          </a:solidFill>
          <a:ln>
            <a:solidFill>
              <a:srgbClr val="9292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Niveau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d’apprentissage</a:t>
            </a:r>
            <a:endParaRPr lang="fr-FR" sz="1600" dirty="0">
              <a:solidFill>
                <a:schemeClr val="bg1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297" y="4622045"/>
            <a:ext cx="816387" cy="1154719"/>
          </a:xfrm>
          <a:prstGeom prst="rect">
            <a:avLst/>
          </a:prstGeom>
        </p:spPr>
      </p:pic>
      <p:sp>
        <p:nvSpPr>
          <p:cNvPr id="43" name="Slide Number Placeholder 2">
            <a:extLst>
              <a:ext uri="{FF2B5EF4-FFF2-40B4-BE49-F238E27FC236}">
                <a16:creationId xmlns:a16="http://schemas.microsoft.com/office/drawing/2014/main" id="{4812B473-6BC2-406A-A3A5-27392F356832}"/>
              </a:ext>
            </a:extLst>
          </p:cNvPr>
          <p:cNvSpPr txBox="1">
            <a:spLocks/>
          </p:cNvSpPr>
          <p:nvPr/>
        </p:nvSpPr>
        <p:spPr>
          <a:xfrm>
            <a:off x="4864078" y="6401122"/>
            <a:ext cx="491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3/12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410027" y="1436745"/>
            <a:ext cx="9399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/>
            <a:r>
              <a:rPr lang="fr-FR" dirty="0"/>
              <a:t>Avant de rédiger un objectif d’apprentissage, il est important de </a:t>
            </a:r>
            <a:r>
              <a:rPr lang="fr-FR" b="1" dirty="0"/>
              <a:t>déterminer</a:t>
            </a:r>
            <a:r>
              <a:rPr lang="fr-FR" dirty="0"/>
              <a:t> </a:t>
            </a:r>
            <a:r>
              <a:rPr lang="fr-FR" dirty="0" smtClean="0"/>
              <a:t>les </a:t>
            </a:r>
            <a:r>
              <a:rPr lang="fr-FR" b="1" dirty="0" smtClean="0"/>
              <a:t>domaines </a:t>
            </a:r>
            <a:r>
              <a:rPr lang="fr-FR" b="1" dirty="0"/>
              <a:t>de compétence </a:t>
            </a:r>
            <a:r>
              <a:rPr lang="fr-FR" dirty="0" smtClean="0"/>
              <a:t>ainsi que les </a:t>
            </a:r>
            <a:r>
              <a:rPr lang="fr-FR" b="1" dirty="0" smtClean="0"/>
              <a:t>niveaux d’apprentissage </a:t>
            </a:r>
            <a:r>
              <a:rPr lang="fr-FR" dirty="0" smtClean="0"/>
              <a:t>visés par votre formation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56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84300" y="1544320"/>
            <a:ext cx="8698722" cy="3727251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fr-FR" sz="1800" dirty="0" smtClean="0"/>
              <a:t>Une fois les domaines de compétences et les niveaux d’apprentissage déterminés, vous pouvez procéder à la formulation des objectifs d’apprentissage. En effet, il existe une taxonomie pour chaque domaine de compétence visé: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fr-FR" sz="1800" b="1" dirty="0" smtClean="0">
              <a:solidFill>
                <a:srgbClr val="FF9700"/>
              </a:solidFill>
              <a:ea typeface="+mj-ea"/>
              <a:cs typeface="+mj-cs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fr-FR" sz="1800" b="1" dirty="0" smtClean="0">
                <a:solidFill>
                  <a:srgbClr val="FF9700"/>
                </a:solidFill>
                <a:ea typeface="+mj-ea"/>
                <a:cs typeface="+mj-cs"/>
              </a:rPr>
              <a:t>Taxonomie </a:t>
            </a:r>
            <a:r>
              <a:rPr lang="fr-FR" sz="1800" b="1" dirty="0">
                <a:solidFill>
                  <a:srgbClr val="FF9700"/>
                </a:solidFill>
                <a:ea typeface="+mj-ea"/>
                <a:cs typeface="+mj-cs"/>
              </a:rPr>
              <a:t>du domaine cognitif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dirty="0" smtClean="0"/>
              <a:t>	Cette taxonomie illustre les différents niveaux d’apprentissage du domaine 	</a:t>
            </a:r>
            <a:r>
              <a:rPr lang="fr-FR" sz="1800" b="1" dirty="0" smtClean="0"/>
              <a:t>cognitif, </a:t>
            </a:r>
            <a:r>
              <a:rPr lang="fr-FR" sz="1800" dirty="0" smtClean="0"/>
              <a:t>c’est-à-dire du </a:t>
            </a:r>
            <a:r>
              <a:rPr lang="fr-FR" sz="1800" b="1" dirty="0" smtClean="0"/>
              <a:t>savoir</a:t>
            </a:r>
            <a:r>
              <a:rPr lang="fr-FR" sz="1800" dirty="0" smtClean="0"/>
              <a:t> et des </a:t>
            </a:r>
            <a:r>
              <a:rPr lang="fr-FR" sz="1800" b="1" dirty="0" smtClean="0"/>
              <a:t>processus mentaux.</a:t>
            </a:r>
            <a:endParaRPr lang="fr-FR" sz="1800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FR" sz="1800" b="1" dirty="0">
              <a:solidFill>
                <a:srgbClr val="E4077E"/>
              </a:solidFill>
              <a:ea typeface="+mj-ea"/>
              <a:cs typeface="+mj-cs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b="1" dirty="0" smtClean="0">
                <a:solidFill>
                  <a:srgbClr val="E4077E"/>
                </a:solidFill>
                <a:ea typeface="+mj-ea"/>
                <a:cs typeface="+mj-cs"/>
              </a:rPr>
              <a:t>Taxonomie </a:t>
            </a:r>
            <a:r>
              <a:rPr lang="fr-FR" sz="1800" b="1" dirty="0">
                <a:solidFill>
                  <a:srgbClr val="E4077E"/>
                </a:solidFill>
                <a:ea typeface="+mj-ea"/>
                <a:cs typeface="+mj-cs"/>
              </a:rPr>
              <a:t>du domaine affectif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fr-FR" sz="1800" dirty="0" smtClean="0"/>
              <a:t>	Cette taxonomie illustre le domaine du </a:t>
            </a:r>
            <a:r>
              <a:rPr lang="fr-FR" sz="1800" b="1" dirty="0" smtClean="0"/>
              <a:t>savoir-être</a:t>
            </a:r>
            <a:r>
              <a:rPr lang="fr-FR" sz="1800" dirty="0" smtClean="0"/>
              <a:t>, </a:t>
            </a:r>
            <a:r>
              <a:rPr lang="fr-FR" sz="1800" dirty="0"/>
              <a:t>c’est-à-dire des </a:t>
            </a:r>
            <a:r>
              <a:rPr lang="fr-FR" sz="1800" b="1" dirty="0" smtClean="0"/>
              <a:t>attitudes</a:t>
            </a:r>
            <a:r>
              <a:rPr lang="fr-FR" sz="1800" dirty="0" smtClean="0"/>
              <a:t> et 	</a:t>
            </a:r>
            <a:r>
              <a:rPr lang="fr-FR" sz="1800" b="1" dirty="0" smtClean="0"/>
              <a:t>habiletés</a:t>
            </a:r>
            <a:r>
              <a:rPr lang="fr-FR" sz="1800" dirty="0" smtClean="0"/>
              <a:t> </a:t>
            </a:r>
            <a:r>
              <a:rPr lang="fr-FR" sz="1800" b="1" dirty="0" smtClean="0"/>
              <a:t>sociales</a:t>
            </a:r>
            <a:r>
              <a:rPr lang="fr-FR" sz="1800" dirty="0" smtClean="0"/>
              <a:t> et de </a:t>
            </a:r>
            <a:r>
              <a:rPr lang="fr-FR" sz="1800" b="1" dirty="0" smtClean="0"/>
              <a:t>l’intelligence</a:t>
            </a:r>
            <a:r>
              <a:rPr lang="fr-FR" sz="1800" dirty="0" smtClean="0"/>
              <a:t> </a:t>
            </a:r>
            <a:r>
              <a:rPr lang="fr-FR" sz="1800" b="1" dirty="0" smtClean="0"/>
              <a:t>émotionnelle</a:t>
            </a:r>
            <a:r>
              <a:rPr lang="fr-FR" sz="1800" dirty="0" smtClean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fr-FR" sz="1800" b="1" dirty="0">
                <a:solidFill>
                  <a:srgbClr val="2D7B9A"/>
                </a:solidFill>
                <a:ea typeface="+mj-ea"/>
                <a:cs typeface="+mj-cs"/>
              </a:rPr>
              <a:t>Taxonomie du domaine psychomoteur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fr-FR" sz="1800" dirty="0" smtClean="0"/>
              <a:t>	Cette taxonomie illustre le domaine du </a:t>
            </a:r>
            <a:r>
              <a:rPr lang="fr-FR" sz="1800" b="1" dirty="0" smtClean="0"/>
              <a:t>savoir-faire</a:t>
            </a:r>
            <a:r>
              <a:rPr lang="fr-FR" sz="1800" dirty="0" smtClean="0"/>
              <a:t>, </a:t>
            </a:r>
            <a:r>
              <a:rPr lang="fr-FR" sz="1800" dirty="0"/>
              <a:t>c’est-à-dire de </a:t>
            </a:r>
            <a:r>
              <a:rPr lang="fr-FR" sz="1800" dirty="0" smtClean="0"/>
              <a:t>la </a:t>
            </a:r>
            <a:r>
              <a:rPr lang="fr-FR" sz="1800" b="1" dirty="0" smtClean="0"/>
              <a:t>dextérité</a:t>
            </a:r>
            <a:r>
              <a:rPr lang="fr-FR" sz="1800" dirty="0" smtClean="0"/>
              <a:t> et 	des </a:t>
            </a:r>
            <a:r>
              <a:rPr lang="fr-FR" sz="1800" b="1" dirty="0" smtClean="0"/>
              <a:t>habiletés</a:t>
            </a:r>
            <a:r>
              <a:rPr lang="fr-FR" sz="1800" dirty="0" smtClean="0"/>
              <a:t> </a:t>
            </a:r>
            <a:r>
              <a:rPr lang="fr-FR" sz="1800" b="1" dirty="0" smtClean="0"/>
              <a:t>manuelles</a:t>
            </a:r>
            <a:r>
              <a:rPr lang="fr-FR" sz="1800" dirty="0" smtClean="0"/>
              <a:t>.</a:t>
            </a:r>
          </a:p>
          <a:p>
            <a:pPr marL="0" indent="0" algn="just">
              <a:buNone/>
            </a:pPr>
            <a:endParaRPr lang="fr-FR" sz="1800" dirty="0" smtClean="0"/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fr-FR" sz="1800" dirty="0" smtClean="0"/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fr-FR" sz="1800" dirty="0" smtClean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02B0EB6-A8FD-4372-97CC-02FE22866887}"/>
              </a:ext>
            </a:extLst>
          </p:cNvPr>
          <p:cNvSpPr txBox="1">
            <a:spLocks/>
          </p:cNvSpPr>
          <p:nvPr/>
        </p:nvSpPr>
        <p:spPr>
          <a:xfrm>
            <a:off x="584300" y="750850"/>
            <a:ext cx="9069295" cy="60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0" baseline="0">
                <a:solidFill>
                  <a:srgbClr val="E6007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925" b="1" dirty="0">
                <a:solidFill>
                  <a:schemeClr val="tx1"/>
                </a:solidFill>
              </a:rPr>
              <a:t>2</a:t>
            </a:r>
            <a:r>
              <a:rPr lang="fr-FR" sz="2925" b="1" dirty="0" smtClean="0">
                <a:solidFill>
                  <a:schemeClr val="tx1"/>
                </a:solidFill>
              </a:rPr>
              <a:t>. Formuler les objectifs d’apprentissage</a:t>
            </a:r>
            <a:endParaRPr lang="fr-FR" sz="2925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4812B473-6BC2-406A-A3A5-27392F356832}"/>
              </a:ext>
            </a:extLst>
          </p:cNvPr>
          <p:cNvSpPr txBox="1">
            <a:spLocks/>
          </p:cNvSpPr>
          <p:nvPr/>
        </p:nvSpPr>
        <p:spPr>
          <a:xfrm>
            <a:off x="4864078" y="6401122"/>
            <a:ext cx="491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4/12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584300" y="6391549"/>
            <a:ext cx="1079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Mai 2023</a:t>
            </a:r>
            <a:endParaRPr lang="fr-FR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805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F9605F8-9C51-4B62-99F1-EAB1E345294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8746" y="1445926"/>
            <a:ext cx="1755000" cy="670388"/>
          </a:xfrm>
        </p:spPr>
        <p:txBody>
          <a:bodyPr/>
          <a:lstStyle/>
          <a:p>
            <a:pPr marL="0" indent="0">
              <a:buNone/>
            </a:pPr>
            <a:r>
              <a:rPr lang="fr-FR" sz="1463" b="1" dirty="0" smtClean="0">
                <a:solidFill>
                  <a:srgbClr val="FF9700"/>
                </a:solidFill>
              </a:rPr>
              <a:t>MEMORISER</a:t>
            </a:r>
            <a:endParaRPr lang="fr-FR" sz="1463" b="1" dirty="0">
              <a:solidFill>
                <a:srgbClr val="FF9700"/>
              </a:solidFill>
            </a:endParaRP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1642FF9-F08B-42A8-965B-F14BC898A21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69329" y="1445926"/>
            <a:ext cx="1755000" cy="670388"/>
          </a:xfrm>
        </p:spPr>
        <p:txBody>
          <a:bodyPr/>
          <a:lstStyle/>
          <a:p>
            <a:pPr marL="0" indent="0">
              <a:buNone/>
            </a:pPr>
            <a:r>
              <a:rPr lang="fr-FR" sz="1463" b="1" dirty="0" smtClean="0">
                <a:solidFill>
                  <a:srgbClr val="FF9700"/>
                </a:solidFill>
              </a:rPr>
              <a:t>EVALUER</a:t>
            </a:r>
            <a:endParaRPr lang="fr-FR" sz="1463" b="1" dirty="0">
              <a:solidFill>
                <a:srgbClr val="FF9700"/>
              </a:solidFill>
            </a:endParaRP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9EAA7AC-79DE-4022-8F20-5FA359DD924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866782" y="1445926"/>
            <a:ext cx="1755000" cy="670388"/>
          </a:xfrm>
        </p:spPr>
        <p:txBody>
          <a:bodyPr/>
          <a:lstStyle/>
          <a:p>
            <a:pPr marL="0" indent="0">
              <a:buNone/>
            </a:pPr>
            <a:r>
              <a:rPr lang="fr-FR" sz="1463" b="1" dirty="0" smtClean="0">
                <a:solidFill>
                  <a:srgbClr val="FF9700"/>
                </a:solidFill>
              </a:rPr>
              <a:t>COMPRENDRE</a:t>
            </a:r>
            <a:endParaRPr lang="fr-FR" sz="1463" b="1" dirty="0">
              <a:solidFill>
                <a:srgbClr val="FF9700"/>
              </a:solidFill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2E88D8B-200C-4A6C-83C0-C3FF5152F08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762854" y="1445926"/>
            <a:ext cx="1755000" cy="670388"/>
          </a:xfrm>
        </p:spPr>
        <p:txBody>
          <a:bodyPr/>
          <a:lstStyle/>
          <a:p>
            <a:pPr marL="0" indent="0">
              <a:buNone/>
            </a:pPr>
            <a:r>
              <a:rPr lang="fr-FR" sz="1463" b="1" dirty="0" smtClean="0">
                <a:solidFill>
                  <a:srgbClr val="FF9700"/>
                </a:solidFill>
              </a:rPr>
              <a:t>ANALYSER </a:t>
            </a:r>
            <a:endParaRPr lang="fr-FR" sz="1463" b="1" dirty="0">
              <a:solidFill>
                <a:srgbClr val="FF9700"/>
              </a:solidFill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C8F40B-B19A-4A6F-864A-1362A1A145A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314818" y="1445926"/>
            <a:ext cx="1755000" cy="670388"/>
          </a:xfrm>
        </p:spPr>
        <p:txBody>
          <a:bodyPr/>
          <a:lstStyle/>
          <a:p>
            <a:pPr marL="0" indent="0">
              <a:buNone/>
            </a:pPr>
            <a:r>
              <a:rPr lang="fr-FR" sz="1463" b="1" dirty="0" smtClean="0">
                <a:solidFill>
                  <a:srgbClr val="FF9700"/>
                </a:solidFill>
              </a:rPr>
              <a:t>APPLIQUER</a:t>
            </a:r>
            <a:r>
              <a:rPr lang="fr-FR" sz="1463" b="1" dirty="0" smtClean="0"/>
              <a:t> </a:t>
            </a:r>
            <a:endParaRPr lang="fr-FR" sz="1463" b="1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2F3CF92-DE23-441B-87E4-0C8506979B9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717365" y="1445926"/>
            <a:ext cx="1755000" cy="670388"/>
          </a:xfrm>
        </p:spPr>
        <p:txBody>
          <a:bodyPr/>
          <a:lstStyle/>
          <a:p>
            <a:pPr marL="0" indent="0">
              <a:buNone/>
            </a:pPr>
            <a:r>
              <a:rPr lang="fr-FR" sz="1463" b="1" dirty="0" smtClean="0">
                <a:solidFill>
                  <a:srgbClr val="FF9700"/>
                </a:solidFill>
              </a:rPr>
              <a:t>CREER</a:t>
            </a:r>
            <a:endParaRPr lang="fr-FR" sz="1463" b="1" dirty="0">
              <a:solidFill>
                <a:srgbClr val="FF9700"/>
              </a:solidFill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7076638-C4B9-49A9-B27A-2F09C1A10D2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64633" y="2872020"/>
            <a:ext cx="1398183" cy="2115236"/>
          </a:xfrm>
        </p:spPr>
        <p:txBody>
          <a:bodyPr/>
          <a:lstStyle/>
          <a:p>
            <a:pPr marL="0" lvl="0" indent="0">
              <a:buNone/>
              <a:defRPr/>
            </a:pPr>
            <a:r>
              <a:rPr lang="fr-FR" sz="1100" b="1" i="1" dirty="0" smtClean="0">
                <a:solidFill>
                  <a:srgbClr val="FF9700"/>
                </a:solidFill>
              </a:rPr>
              <a:t>Extraire</a:t>
            </a:r>
            <a:r>
              <a:rPr lang="fr-FR" sz="1100" i="1" dirty="0" smtClean="0"/>
              <a:t> les </a:t>
            </a:r>
            <a:r>
              <a:rPr lang="fr-FR" sz="1100" b="1" i="1" dirty="0">
                <a:solidFill>
                  <a:srgbClr val="FF9700"/>
                </a:solidFill>
              </a:rPr>
              <a:t>connaissances</a:t>
            </a:r>
            <a:r>
              <a:rPr lang="fr-FR" sz="1100" i="1" dirty="0" smtClean="0"/>
              <a:t> </a:t>
            </a:r>
            <a:r>
              <a:rPr lang="fr-FR" sz="1100" b="1" i="1" dirty="0">
                <a:solidFill>
                  <a:srgbClr val="FF9700"/>
                </a:solidFill>
              </a:rPr>
              <a:t>significatives</a:t>
            </a:r>
            <a:r>
              <a:rPr lang="fr-FR" sz="1100" i="1" dirty="0" smtClean="0"/>
              <a:t> issues de sa mémoire à long- terme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Reconnaître, identifier, définir, exprimer, lister, </a:t>
            </a:r>
          </a:p>
          <a:p>
            <a:pPr marL="0" indent="0">
              <a:buNone/>
            </a:pPr>
            <a:r>
              <a:rPr lang="fr-FR" dirty="0" smtClean="0"/>
              <a:t>se rappeler,  citer, énumérer, répéter, etc.</a:t>
            </a:r>
            <a:endParaRPr lang="fr-FR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0E1C11D1-A02C-4C9F-9D89-EB25A782050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405550" y="2872020"/>
            <a:ext cx="1398183" cy="2383830"/>
          </a:xfrm>
        </p:spPr>
        <p:txBody>
          <a:bodyPr/>
          <a:lstStyle/>
          <a:p>
            <a:pPr marL="0" lvl="0" indent="0">
              <a:buNone/>
              <a:defRPr/>
            </a:pPr>
            <a:r>
              <a:rPr lang="fr-FR" sz="1100" b="1" i="1" dirty="0">
                <a:solidFill>
                  <a:srgbClr val="FF9700"/>
                </a:solidFill>
              </a:rPr>
              <a:t>Porter</a:t>
            </a:r>
            <a:r>
              <a:rPr lang="fr-FR" sz="1100" i="1" dirty="0" smtClean="0"/>
              <a:t> </a:t>
            </a:r>
            <a:r>
              <a:rPr lang="fr-FR" sz="1100" b="1" i="1" dirty="0">
                <a:solidFill>
                  <a:srgbClr val="FF9700"/>
                </a:solidFill>
              </a:rPr>
              <a:t>un</a:t>
            </a:r>
            <a:r>
              <a:rPr lang="fr-FR" sz="1100" i="1" dirty="0" smtClean="0"/>
              <a:t> </a:t>
            </a:r>
            <a:r>
              <a:rPr lang="fr-FR" sz="1100" b="1" i="1" dirty="0">
                <a:solidFill>
                  <a:srgbClr val="FF9700"/>
                </a:solidFill>
              </a:rPr>
              <a:t>jugement</a:t>
            </a:r>
            <a:r>
              <a:rPr lang="fr-FR" sz="1100" i="1" dirty="0" smtClean="0"/>
              <a:t> sur la base de critères et de normes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Vérifier, coordonner, estimer, remettre en question, commenter, juger argumenter, defender, soutenir, etc.</a:t>
            </a:r>
            <a:endParaRPr lang="fr-FR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3E8F1FDB-F83F-4D8B-A84F-7A922F51F06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029129" y="2872020"/>
            <a:ext cx="1398183" cy="2157427"/>
          </a:xfrm>
        </p:spPr>
        <p:txBody>
          <a:bodyPr/>
          <a:lstStyle/>
          <a:p>
            <a:pPr marL="0" lvl="0" indent="0">
              <a:buNone/>
              <a:defRPr/>
            </a:pPr>
            <a:r>
              <a:rPr lang="fr-FR" sz="1100" b="1" i="1" dirty="0">
                <a:solidFill>
                  <a:srgbClr val="FF9700"/>
                </a:solidFill>
              </a:rPr>
              <a:t>Construire</a:t>
            </a:r>
            <a:r>
              <a:rPr lang="fr-FR" sz="1100" i="1" dirty="0" smtClean="0"/>
              <a:t> </a:t>
            </a:r>
            <a:r>
              <a:rPr lang="fr-FR" sz="1100" b="1" i="1" dirty="0">
                <a:solidFill>
                  <a:srgbClr val="FF9700"/>
                </a:solidFill>
              </a:rPr>
              <a:t>du</a:t>
            </a:r>
            <a:r>
              <a:rPr lang="fr-FR" sz="1100" i="1" dirty="0" smtClean="0"/>
              <a:t> </a:t>
            </a:r>
            <a:r>
              <a:rPr lang="fr-FR" sz="1100" b="1" i="1" dirty="0">
                <a:solidFill>
                  <a:srgbClr val="FF9700"/>
                </a:solidFill>
              </a:rPr>
              <a:t>sens</a:t>
            </a:r>
            <a:r>
              <a:rPr lang="fr-FR" sz="1100" i="1" dirty="0" smtClean="0"/>
              <a:t> à partir d’informations reçues (orales, écrites et graphiques)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Interpréter, transposer en exemple, classer/classifier, résumer, inférer/réduire, comparer, expliquer, etc.</a:t>
            </a:r>
            <a:endParaRPr lang="fr-FR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57A723BB-BFA9-483B-8E33-89219A57CBD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944468" y="2872020"/>
            <a:ext cx="1398183" cy="2157426"/>
          </a:xfrm>
        </p:spPr>
        <p:txBody>
          <a:bodyPr/>
          <a:lstStyle/>
          <a:p>
            <a:pPr marL="0" lvl="0" indent="0">
              <a:buNone/>
              <a:defRPr/>
            </a:pPr>
            <a:r>
              <a:rPr lang="fr-FR" sz="1100" b="1" i="1" dirty="0">
                <a:solidFill>
                  <a:srgbClr val="FF9700"/>
                </a:solidFill>
              </a:rPr>
              <a:t>Décomposer</a:t>
            </a:r>
            <a:r>
              <a:rPr lang="fr-FR" sz="1100" i="1" dirty="0" smtClean="0"/>
              <a:t> les </a:t>
            </a:r>
            <a:r>
              <a:rPr lang="fr-FR" sz="1100" b="1" i="1" dirty="0">
                <a:solidFill>
                  <a:srgbClr val="FF9700"/>
                </a:solidFill>
              </a:rPr>
              <a:t>parties</a:t>
            </a:r>
            <a:r>
              <a:rPr lang="fr-FR" sz="1100" i="1" dirty="0" smtClean="0"/>
              <a:t> </a:t>
            </a:r>
            <a:r>
              <a:rPr lang="fr-FR" sz="1100" b="1" i="1" dirty="0">
                <a:solidFill>
                  <a:srgbClr val="FF9700"/>
                </a:solidFill>
              </a:rPr>
              <a:t>constitutives</a:t>
            </a:r>
            <a:r>
              <a:rPr lang="fr-FR" sz="1100" i="1" dirty="0" smtClean="0"/>
              <a:t> d’un tout et </a:t>
            </a:r>
            <a:r>
              <a:rPr lang="fr-FR" sz="1100" b="1" i="1" dirty="0">
                <a:solidFill>
                  <a:srgbClr val="FF9700"/>
                </a:solidFill>
              </a:rPr>
              <a:t>déterminer</a:t>
            </a:r>
            <a:r>
              <a:rPr lang="fr-FR" sz="1100" i="1" dirty="0" smtClean="0"/>
              <a:t> les </a:t>
            </a:r>
            <a:r>
              <a:rPr lang="fr-FR" sz="1100" b="1" i="1" dirty="0">
                <a:solidFill>
                  <a:srgbClr val="FF9700"/>
                </a:solidFill>
              </a:rPr>
              <a:t>liens</a:t>
            </a:r>
            <a:r>
              <a:rPr lang="fr-FR" sz="1100" i="1" dirty="0" smtClean="0"/>
              <a:t> qui unissent ces parties entres elles et à une structure ou une finalité d’ensemble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Différentier, examiner, sélectionner, organiser, choisir, mettre en relation, attribuer, faire ressortir, séparer, etc.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130295FE-4061-46B5-AF50-DFC87990D4C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493625" y="2872020"/>
            <a:ext cx="1398183" cy="2279314"/>
          </a:xfrm>
        </p:spPr>
        <p:txBody>
          <a:bodyPr/>
          <a:lstStyle/>
          <a:p>
            <a:pPr marL="0" lvl="0" indent="0">
              <a:buNone/>
              <a:defRPr/>
            </a:pPr>
            <a:r>
              <a:rPr lang="fr-FR" sz="1100" b="1" i="1" dirty="0">
                <a:solidFill>
                  <a:srgbClr val="FF9700"/>
                </a:solidFill>
              </a:rPr>
              <a:t>Exécuter</a:t>
            </a:r>
            <a:r>
              <a:rPr lang="fr-FR" sz="1100" i="1" dirty="0" smtClean="0"/>
              <a:t> ou </a:t>
            </a:r>
            <a:r>
              <a:rPr lang="fr-FR" sz="1100" b="1" i="1" dirty="0">
                <a:solidFill>
                  <a:srgbClr val="FF9700"/>
                </a:solidFill>
              </a:rPr>
              <a:t>utiliser</a:t>
            </a:r>
            <a:r>
              <a:rPr lang="fr-FR" sz="1100" i="1" dirty="0" smtClean="0"/>
              <a:t> une </a:t>
            </a:r>
            <a:r>
              <a:rPr lang="fr-FR" sz="1100" b="1" i="1" dirty="0">
                <a:solidFill>
                  <a:srgbClr val="FF9700"/>
                </a:solidFill>
              </a:rPr>
              <a:t>procédure</a:t>
            </a:r>
            <a:r>
              <a:rPr lang="fr-FR" sz="1100" i="1" dirty="0" smtClean="0"/>
              <a:t> dans une situation donnée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Exécuter, calculer, formuler, mettre en pratique, implémenter, appliquer, manipuler, etc.</a:t>
            </a:r>
            <a:endParaRPr lang="fr-FR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2E8556E3-EF15-46F2-8F81-AD307E1DD1F6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7965890" y="2872020"/>
            <a:ext cx="1398183" cy="2115236"/>
          </a:xfrm>
        </p:spPr>
        <p:txBody>
          <a:bodyPr/>
          <a:lstStyle/>
          <a:p>
            <a:pPr marL="0" lvl="0" indent="0">
              <a:buNone/>
              <a:defRPr/>
            </a:pPr>
            <a:r>
              <a:rPr lang="fr-FR" sz="1100" b="1" i="1" dirty="0">
                <a:solidFill>
                  <a:srgbClr val="FF9700"/>
                </a:solidFill>
              </a:rPr>
              <a:t>Assembler</a:t>
            </a:r>
            <a:r>
              <a:rPr lang="fr-FR" sz="1100" i="1" dirty="0" smtClean="0"/>
              <a:t> </a:t>
            </a:r>
            <a:r>
              <a:rPr lang="fr-FR" sz="1100" b="1" i="1" dirty="0">
                <a:solidFill>
                  <a:srgbClr val="FF9700"/>
                </a:solidFill>
              </a:rPr>
              <a:t>des</a:t>
            </a:r>
            <a:r>
              <a:rPr lang="fr-FR" sz="1100" i="1" dirty="0" smtClean="0"/>
              <a:t> </a:t>
            </a:r>
            <a:r>
              <a:rPr lang="fr-FR" sz="1100" b="1" i="1" dirty="0">
                <a:solidFill>
                  <a:srgbClr val="FF9700"/>
                </a:solidFill>
              </a:rPr>
              <a:t>éléments</a:t>
            </a:r>
            <a:r>
              <a:rPr lang="fr-FR" sz="1100" i="1" dirty="0" smtClean="0"/>
              <a:t> pour </a:t>
            </a:r>
            <a:r>
              <a:rPr lang="fr-FR" sz="1100" b="1" i="1" dirty="0">
                <a:solidFill>
                  <a:srgbClr val="FF9700"/>
                </a:solidFill>
              </a:rPr>
              <a:t>former</a:t>
            </a:r>
            <a:r>
              <a:rPr lang="fr-FR" sz="1100" i="1" dirty="0" smtClean="0"/>
              <a:t> </a:t>
            </a:r>
            <a:r>
              <a:rPr lang="fr-FR" sz="1100" b="1" i="1" dirty="0">
                <a:solidFill>
                  <a:srgbClr val="FF9700"/>
                </a:solidFill>
              </a:rPr>
              <a:t>un</a:t>
            </a:r>
            <a:r>
              <a:rPr lang="fr-FR" sz="1100" i="1" dirty="0" smtClean="0"/>
              <a:t> </a:t>
            </a:r>
            <a:r>
              <a:rPr lang="fr-FR" sz="1100" b="1" i="1" dirty="0">
                <a:solidFill>
                  <a:srgbClr val="FF9700"/>
                </a:solidFill>
              </a:rPr>
              <a:t>ensemble</a:t>
            </a:r>
            <a:r>
              <a:rPr lang="fr-FR" sz="1100" i="1" dirty="0" smtClean="0"/>
              <a:t> </a:t>
            </a:r>
            <a:r>
              <a:rPr lang="fr-FR" sz="1100" b="1" i="1" dirty="0">
                <a:solidFill>
                  <a:srgbClr val="FF9700"/>
                </a:solidFill>
              </a:rPr>
              <a:t>nouveau</a:t>
            </a:r>
            <a:r>
              <a:rPr lang="fr-FR" sz="1100" i="1" dirty="0" smtClean="0"/>
              <a:t> et cohérent, ou faire une production originale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Générer, combiner, conceptualiser, rédiger,  planifier, arranger, concevoir, structurer,  produire, construire, développer, mettre en place, etc. </a:t>
            </a:r>
            <a:endParaRPr lang="fr-FR" dirty="0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502B0EB6-A8FD-4372-97CC-02FE22866887}"/>
              </a:ext>
            </a:extLst>
          </p:cNvPr>
          <p:cNvSpPr txBox="1">
            <a:spLocks/>
          </p:cNvSpPr>
          <p:nvPr/>
        </p:nvSpPr>
        <p:spPr>
          <a:xfrm>
            <a:off x="6302242" y="141407"/>
            <a:ext cx="4082800" cy="60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0" baseline="0">
                <a:solidFill>
                  <a:srgbClr val="E6007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300" dirty="0" smtClean="0">
                <a:solidFill>
                  <a:srgbClr val="929293"/>
                </a:solidFill>
              </a:rPr>
              <a:t>Guide « Définition d’objectifs d’apprentissage »</a:t>
            </a:r>
            <a:endParaRPr lang="fr-FR" sz="1300" dirty="0">
              <a:solidFill>
                <a:srgbClr val="929293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 rot="16200000">
            <a:off x="4856892" y="-1974623"/>
            <a:ext cx="505863" cy="8763026"/>
          </a:xfrm>
          <a:prstGeom prst="triangle">
            <a:avLst>
              <a:gd name="adj" fmla="val 0"/>
            </a:avLst>
          </a:prstGeom>
          <a:solidFill>
            <a:srgbClr val="FFEB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lowchart: Connector 30"/>
          <p:cNvSpPr/>
          <p:nvPr/>
        </p:nvSpPr>
        <p:spPr>
          <a:xfrm>
            <a:off x="2425505" y="2151171"/>
            <a:ext cx="634154" cy="606145"/>
          </a:xfrm>
          <a:prstGeom prst="flowChartConnector">
            <a:avLst/>
          </a:prstGeom>
          <a:solidFill>
            <a:srgbClr val="FF9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lowchart: Connector 34"/>
          <p:cNvSpPr/>
          <p:nvPr/>
        </p:nvSpPr>
        <p:spPr>
          <a:xfrm>
            <a:off x="946647" y="2151171"/>
            <a:ext cx="634154" cy="606145"/>
          </a:xfrm>
          <a:prstGeom prst="flowChartConnector">
            <a:avLst/>
          </a:prstGeom>
          <a:solidFill>
            <a:srgbClr val="FF9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lowchart: Connector 35"/>
          <p:cNvSpPr/>
          <p:nvPr/>
        </p:nvSpPr>
        <p:spPr>
          <a:xfrm>
            <a:off x="6862079" y="2151171"/>
            <a:ext cx="634154" cy="606145"/>
          </a:xfrm>
          <a:prstGeom prst="flowChartConnector">
            <a:avLst/>
          </a:prstGeom>
          <a:solidFill>
            <a:srgbClr val="FF9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lowchart: Connector 36"/>
          <p:cNvSpPr/>
          <p:nvPr/>
        </p:nvSpPr>
        <p:spPr>
          <a:xfrm>
            <a:off x="3904363" y="2151171"/>
            <a:ext cx="634154" cy="606145"/>
          </a:xfrm>
          <a:prstGeom prst="flowChartConnector">
            <a:avLst/>
          </a:prstGeom>
          <a:solidFill>
            <a:srgbClr val="FF9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lowchart: Connector 37"/>
          <p:cNvSpPr/>
          <p:nvPr/>
        </p:nvSpPr>
        <p:spPr>
          <a:xfrm>
            <a:off x="5383221" y="2151171"/>
            <a:ext cx="634154" cy="606145"/>
          </a:xfrm>
          <a:prstGeom prst="flowChartConnector">
            <a:avLst/>
          </a:prstGeom>
          <a:solidFill>
            <a:srgbClr val="FF9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lowchart: Connector 38"/>
          <p:cNvSpPr/>
          <p:nvPr/>
        </p:nvSpPr>
        <p:spPr>
          <a:xfrm>
            <a:off x="8340939" y="2151171"/>
            <a:ext cx="634154" cy="606145"/>
          </a:xfrm>
          <a:prstGeom prst="flowChartConnector">
            <a:avLst/>
          </a:prstGeom>
          <a:solidFill>
            <a:srgbClr val="FF9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30403" y="2585459"/>
            <a:ext cx="11087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rgbClr val="FF9700"/>
                </a:solidFill>
              </a:rPr>
              <a:t>simple</a:t>
            </a:r>
            <a:endParaRPr lang="fr-FR" sz="1000" i="1" dirty="0">
              <a:solidFill>
                <a:srgbClr val="FF97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098140" y="1954176"/>
            <a:ext cx="11087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FF9700"/>
                </a:solidFill>
              </a:rPr>
              <a:t>complexe</a:t>
            </a:r>
            <a:endParaRPr lang="fr-FR" sz="1000" i="1" dirty="0">
              <a:solidFill>
                <a:srgbClr val="FF9700"/>
              </a:solidFill>
            </a:endParaRPr>
          </a:p>
        </p:txBody>
      </p:sp>
      <p:sp>
        <p:nvSpPr>
          <p:cNvPr id="42" name="Slide Number Placeholder 2">
            <a:extLst>
              <a:ext uri="{FF2B5EF4-FFF2-40B4-BE49-F238E27FC236}">
                <a16:creationId xmlns:a16="http://schemas.microsoft.com/office/drawing/2014/main" id="{4812B473-6BC2-406A-A3A5-27392F356832}"/>
              </a:ext>
            </a:extLst>
          </p:cNvPr>
          <p:cNvSpPr txBox="1">
            <a:spLocks/>
          </p:cNvSpPr>
          <p:nvPr/>
        </p:nvSpPr>
        <p:spPr>
          <a:xfrm>
            <a:off x="4864078" y="6401122"/>
            <a:ext cx="491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5/12</a:t>
            </a:r>
            <a:endParaRPr lang="fr-FR" dirty="0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502B0EB6-A8FD-4372-97CC-02FE22866887}"/>
              </a:ext>
            </a:extLst>
          </p:cNvPr>
          <p:cNvSpPr txBox="1">
            <a:spLocks/>
          </p:cNvSpPr>
          <p:nvPr/>
        </p:nvSpPr>
        <p:spPr>
          <a:xfrm>
            <a:off x="583200" y="752400"/>
            <a:ext cx="9069295" cy="60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600" b="1" dirty="0" smtClean="0">
                <a:solidFill>
                  <a:srgbClr val="FF9700"/>
                </a:solidFill>
              </a:rPr>
              <a:t>Taxonomie du domaine cognitif (Bloom/</a:t>
            </a:r>
            <a:r>
              <a:rPr lang="fr-FR" sz="2600" b="1" dirty="0" err="1" smtClean="0">
                <a:solidFill>
                  <a:srgbClr val="FF9700"/>
                </a:solidFill>
              </a:rPr>
              <a:t>Krathwohl</a:t>
            </a:r>
            <a:r>
              <a:rPr lang="fr-FR" sz="2600" b="1" dirty="0" smtClean="0">
                <a:solidFill>
                  <a:srgbClr val="FF9700"/>
                </a:solidFill>
              </a:rPr>
              <a:t>)</a:t>
            </a:r>
            <a:endParaRPr lang="fr-FR" sz="2600" b="1" dirty="0">
              <a:solidFill>
                <a:srgbClr val="FF9700"/>
              </a:solidFill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" y="792000"/>
            <a:ext cx="402878" cy="569843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584300" y="6391549"/>
            <a:ext cx="1079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Mai 2023</a:t>
            </a:r>
            <a:endParaRPr lang="fr-FR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107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2649083" y="5692343"/>
            <a:ext cx="6472282" cy="572210"/>
            <a:chOff x="2255730" y="4577605"/>
            <a:chExt cx="7119570" cy="704880"/>
          </a:xfrm>
          <a:solidFill>
            <a:srgbClr val="FFEBBD"/>
          </a:solidFill>
        </p:grpSpPr>
        <p:sp>
          <p:nvSpPr>
            <p:cNvPr id="23" name="Pentagon 22"/>
            <p:cNvSpPr/>
            <p:nvPr/>
          </p:nvSpPr>
          <p:spPr>
            <a:xfrm rot="10800000">
              <a:off x="2255730" y="4577605"/>
              <a:ext cx="7119569" cy="704876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Pentagon 4"/>
            <p:cNvSpPr txBox="1"/>
            <p:nvPr/>
          </p:nvSpPr>
          <p:spPr>
            <a:xfrm>
              <a:off x="2431949" y="4577609"/>
              <a:ext cx="6943351" cy="7048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2550" tIns="99060" rIns="184912" bIns="99060" numCol="1" spcCol="1270" anchor="ctr" anchorCtr="0">
              <a:noAutofit/>
            </a:bodyPr>
            <a:lstStyle/>
            <a:p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Être capable de </a:t>
              </a:r>
              <a:r>
                <a:rPr lang="fr-FR" sz="1300" b="1" dirty="0" smtClean="0">
                  <a:solidFill>
                    <a:srgbClr val="FF9700"/>
                  </a:solidFill>
                </a:rPr>
                <a:t>citer</a:t>
              </a:r>
              <a:r>
                <a:rPr lang="fr-FR" sz="1300" dirty="0" smtClean="0">
                  <a:solidFill>
                    <a:schemeClr val="bg2">
                      <a:lumMod val="50000"/>
                    </a:schemeClr>
                  </a:solidFill>
                </a:rPr>
                <a:t> </a:t>
              </a:r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les dispositions d’un texte légal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649307" y="4364443"/>
            <a:ext cx="6472282" cy="572206"/>
            <a:chOff x="2255730" y="4577605"/>
            <a:chExt cx="7119569" cy="704876"/>
          </a:xfrm>
          <a:solidFill>
            <a:srgbClr val="FFEBBD"/>
          </a:solidFill>
        </p:grpSpPr>
        <p:sp>
          <p:nvSpPr>
            <p:cNvPr id="26" name="Pentagon 25"/>
            <p:cNvSpPr/>
            <p:nvPr/>
          </p:nvSpPr>
          <p:spPr>
            <a:xfrm rot="10800000">
              <a:off x="2255730" y="4577605"/>
              <a:ext cx="7119569" cy="704876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Pentagon 4"/>
            <p:cNvSpPr txBox="1"/>
            <p:nvPr/>
          </p:nvSpPr>
          <p:spPr>
            <a:xfrm rot="21600000">
              <a:off x="2431949" y="4577605"/>
              <a:ext cx="6943350" cy="7048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2550" tIns="99060" rIns="184912" bIns="99060" numCol="1" spcCol="1270" anchor="ctr" anchorCtr="0">
              <a:noAutofit/>
            </a:bodyPr>
            <a:lstStyle/>
            <a:p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Être capable </a:t>
              </a:r>
              <a:r>
                <a:rPr lang="fr-FR" sz="1300" b="1" dirty="0">
                  <a:solidFill>
                    <a:srgbClr val="FF9700"/>
                  </a:solidFill>
                </a:rPr>
                <a:t>d’appliquer</a:t>
              </a:r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 les dispositions ou les procédures d’un texte légal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649307" y="3692676"/>
            <a:ext cx="6472282" cy="572206"/>
            <a:chOff x="2255730" y="4577605"/>
            <a:chExt cx="7119569" cy="704876"/>
          </a:xfrm>
          <a:solidFill>
            <a:srgbClr val="FFEBBD"/>
          </a:solidFill>
        </p:grpSpPr>
        <p:sp>
          <p:nvSpPr>
            <p:cNvPr id="29" name="Pentagon 28"/>
            <p:cNvSpPr/>
            <p:nvPr/>
          </p:nvSpPr>
          <p:spPr>
            <a:xfrm rot="10800000">
              <a:off x="2255730" y="4577605"/>
              <a:ext cx="7119569" cy="704876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Pentagon 4"/>
            <p:cNvSpPr txBox="1"/>
            <p:nvPr/>
          </p:nvSpPr>
          <p:spPr>
            <a:xfrm rot="21600000">
              <a:off x="2431949" y="4577605"/>
              <a:ext cx="6943350" cy="7048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2550" tIns="99060" rIns="184912" bIns="99060" numCol="1" spcCol="1270" anchor="ctr" anchorCtr="0">
              <a:noAutofit/>
            </a:bodyPr>
            <a:lstStyle/>
            <a:p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Être capable de </a:t>
              </a:r>
              <a:r>
                <a:rPr lang="fr-FR" sz="1300" b="1" dirty="0">
                  <a:solidFill>
                    <a:srgbClr val="FF9700"/>
                  </a:solidFill>
                </a:rPr>
                <a:t>comparer</a:t>
              </a:r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 différents textes légaux pour identifier des incohérences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641667" y="3047467"/>
            <a:ext cx="6472282" cy="572206"/>
            <a:chOff x="2255730" y="4577605"/>
            <a:chExt cx="7119569" cy="704876"/>
          </a:xfrm>
          <a:solidFill>
            <a:srgbClr val="FFEBBD"/>
          </a:solidFill>
        </p:grpSpPr>
        <p:sp>
          <p:nvSpPr>
            <p:cNvPr id="32" name="Pentagon 31"/>
            <p:cNvSpPr/>
            <p:nvPr/>
          </p:nvSpPr>
          <p:spPr>
            <a:xfrm rot="10800000">
              <a:off x="2255730" y="4577605"/>
              <a:ext cx="7119569" cy="704876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Pentagon 4"/>
            <p:cNvSpPr txBox="1"/>
            <p:nvPr/>
          </p:nvSpPr>
          <p:spPr>
            <a:xfrm rot="21600000">
              <a:off x="2431949" y="4577605"/>
              <a:ext cx="6943350" cy="7048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2550" tIns="99060" rIns="184912" bIns="99060" numCol="1" spcCol="1270" anchor="ctr" anchorCtr="0">
              <a:noAutofit/>
            </a:bodyPr>
            <a:lstStyle/>
            <a:p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Être capable d’</a:t>
              </a:r>
              <a:r>
                <a:rPr lang="fr-FR" sz="1300" b="1" dirty="0">
                  <a:solidFill>
                    <a:srgbClr val="FF9700"/>
                  </a:solidFill>
                </a:rPr>
                <a:t>évaluer</a:t>
              </a:r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 la pertinence d’un texte légal pour régler une situation spécifique et d’en tirer des conclusions pour réviser la base légale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649307" y="2407756"/>
            <a:ext cx="6472282" cy="572206"/>
            <a:chOff x="2255730" y="4577605"/>
            <a:chExt cx="7119569" cy="704876"/>
          </a:xfrm>
          <a:solidFill>
            <a:srgbClr val="FFEBBD"/>
          </a:solidFill>
        </p:grpSpPr>
        <p:sp>
          <p:nvSpPr>
            <p:cNvPr id="35" name="Pentagon 34"/>
            <p:cNvSpPr/>
            <p:nvPr/>
          </p:nvSpPr>
          <p:spPr>
            <a:xfrm rot="10800000">
              <a:off x="2255730" y="4577605"/>
              <a:ext cx="7119569" cy="704876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Pentagon 4"/>
            <p:cNvSpPr txBox="1"/>
            <p:nvPr/>
          </p:nvSpPr>
          <p:spPr>
            <a:xfrm rot="21600000">
              <a:off x="2431949" y="4577605"/>
              <a:ext cx="6943350" cy="7048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2550" tIns="99060" rIns="184912" bIns="99060" numCol="1" spcCol="1270" anchor="ctr" anchorCtr="0">
              <a:noAutofit/>
            </a:bodyPr>
            <a:lstStyle/>
            <a:p>
              <a:r>
                <a:rPr lang="fr-FR" sz="1300" dirty="0" smtClean="0">
                  <a:solidFill>
                    <a:schemeClr val="bg2">
                      <a:lumMod val="50000"/>
                    </a:schemeClr>
                  </a:solidFill>
                </a:rPr>
                <a:t>Être capable de </a:t>
              </a:r>
              <a:r>
                <a:rPr lang="fr-FR" sz="1300" b="1" dirty="0">
                  <a:solidFill>
                    <a:srgbClr val="FF9700"/>
                  </a:solidFill>
                </a:rPr>
                <a:t>rédiger</a:t>
              </a:r>
              <a:r>
                <a:rPr lang="fr-FR" sz="1300" dirty="0" smtClean="0">
                  <a:solidFill>
                    <a:schemeClr val="bg2">
                      <a:lumMod val="50000"/>
                    </a:schemeClr>
                  </a:solidFill>
                </a:rPr>
                <a:t> un nouveau texte légal</a:t>
              </a:r>
              <a:endParaRPr lang="fr-FR" sz="13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645509" y="5027651"/>
            <a:ext cx="6472282" cy="572207"/>
            <a:chOff x="2255730" y="4577604"/>
            <a:chExt cx="7119569" cy="704877"/>
          </a:xfrm>
          <a:solidFill>
            <a:srgbClr val="FFEBBD"/>
          </a:solidFill>
        </p:grpSpPr>
        <p:sp>
          <p:nvSpPr>
            <p:cNvPr id="7" name="Pentagon 6"/>
            <p:cNvSpPr/>
            <p:nvPr/>
          </p:nvSpPr>
          <p:spPr>
            <a:xfrm rot="10800000">
              <a:off x="2255730" y="4577605"/>
              <a:ext cx="7119569" cy="704876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Pentagon 4"/>
            <p:cNvSpPr txBox="1"/>
            <p:nvPr/>
          </p:nvSpPr>
          <p:spPr>
            <a:xfrm>
              <a:off x="2431948" y="4577604"/>
              <a:ext cx="6943351" cy="7048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2550" tIns="99060" rIns="184912" bIns="99060" numCol="1" spcCol="1270" anchor="ctr" anchorCtr="0">
              <a:noAutofit/>
            </a:bodyPr>
            <a:lstStyle/>
            <a:p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Être capable </a:t>
              </a:r>
              <a:r>
                <a:rPr lang="fr-FR" sz="1300" dirty="0" smtClean="0">
                  <a:solidFill>
                    <a:schemeClr val="bg2">
                      <a:lumMod val="50000"/>
                    </a:schemeClr>
                  </a:solidFill>
                </a:rPr>
                <a:t>de </a:t>
              </a:r>
              <a:r>
                <a:rPr lang="fr-FR" sz="1300" b="1" dirty="0" smtClean="0">
                  <a:solidFill>
                    <a:srgbClr val="FF9700"/>
                  </a:solidFill>
                </a:rPr>
                <a:t>dire </a:t>
              </a:r>
              <a:r>
                <a:rPr lang="fr-FR" sz="1300" b="1" dirty="0">
                  <a:solidFill>
                    <a:srgbClr val="FF9700"/>
                  </a:solidFill>
                </a:rPr>
                <a:t>dans ses mots </a:t>
              </a:r>
              <a:r>
                <a:rPr lang="fr-FR" sz="1300" dirty="0" smtClean="0">
                  <a:solidFill>
                    <a:schemeClr val="bg2">
                      <a:lumMod val="50000"/>
                    </a:schemeClr>
                  </a:solidFill>
                </a:rPr>
                <a:t>les </a:t>
              </a:r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dispositions ou les procédures d’un texte légal</a:t>
              </a:r>
            </a:p>
          </p:txBody>
        </p:sp>
      </p:grp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38146" y="5746861"/>
            <a:ext cx="2010937" cy="463176"/>
          </a:xfrm>
          <a:prstGeom prst="roundRect">
            <a:avLst/>
          </a:prstGeom>
          <a:solidFill>
            <a:srgbClr val="FF97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marL="0" indent="0">
              <a:buNone/>
            </a:pPr>
            <a:r>
              <a:rPr lang="fr-FR" sz="1950" b="1" dirty="0">
                <a:solidFill>
                  <a:schemeClr val="bg1"/>
                </a:solidFill>
              </a:rPr>
              <a:t> 1 - Connaître</a:t>
            </a: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638145" y="5079373"/>
            <a:ext cx="2010938" cy="463176"/>
          </a:xfrm>
          <a:prstGeom prst="roundRect">
            <a:avLst/>
          </a:prstGeom>
          <a:solidFill>
            <a:srgbClr val="FF97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vert="horz" lIns="132661" tIns="66331" rIns="132661" bIns="66331" rtlCol="0" anchor="ctr" anchorCtr="0">
            <a:noAutofit/>
          </a:bodyPr>
          <a:lstStyle>
            <a:lvl1pPr indent="0" defTabSz="1088665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baseline="0">
                <a:solidFill>
                  <a:schemeClr val="bg1"/>
                </a:solidFill>
              </a:defRPr>
            </a:lvl1pPr>
            <a:lvl2pPr marL="884542" indent="-340208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2pPr>
            <a:lvl3pPr marL="136083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1867"/>
            </a:lvl3pPr>
            <a:lvl4pPr marL="1905165" indent="-272167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4pPr>
            <a:lvl5pPr marL="2449496" indent="-272167" defTabSz="1088665">
              <a:spcBef>
                <a:spcPct val="20000"/>
              </a:spcBef>
              <a:buFont typeface="Arial" panose="020B0604020202020204" pitchFamily="34" charset="0"/>
              <a:buChar char="»"/>
              <a:defRPr sz="1867"/>
            </a:lvl5pPr>
            <a:lvl6pPr marL="2993830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6pPr>
            <a:lvl7pPr marL="353816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7pPr>
            <a:lvl8pPr marL="4082493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8pPr>
            <a:lvl9pPr marL="4626827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9pPr>
          </a:lstStyle>
          <a:p>
            <a:r>
              <a:rPr lang="fr-FR" sz="1950" dirty="0"/>
              <a:t>2 - Comprendre</a:t>
            </a:r>
          </a:p>
        </p:txBody>
      </p:sp>
      <p:sp>
        <p:nvSpPr>
          <p:cNvPr id="14" name="Text Placeholder 4"/>
          <p:cNvSpPr txBox="1">
            <a:spLocks/>
          </p:cNvSpPr>
          <p:nvPr/>
        </p:nvSpPr>
        <p:spPr>
          <a:xfrm>
            <a:off x="638145" y="4411884"/>
            <a:ext cx="2010938" cy="463176"/>
          </a:xfrm>
          <a:prstGeom prst="roundRect">
            <a:avLst/>
          </a:prstGeom>
          <a:solidFill>
            <a:srgbClr val="FF97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vert="horz" lIns="132661" tIns="66331" rIns="132661" bIns="66331" rtlCol="0" anchor="ctr" anchorCtr="0">
            <a:noAutofit/>
          </a:bodyPr>
          <a:lstStyle>
            <a:lvl1pPr indent="0" defTabSz="1088665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baseline="0">
                <a:solidFill>
                  <a:schemeClr val="bg1"/>
                </a:solidFill>
              </a:defRPr>
            </a:lvl1pPr>
            <a:lvl2pPr marL="884542" indent="-340208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2pPr>
            <a:lvl3pPr marL="136083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1867"/>
            </a:lvl3pPr>
            <a:lvl4pPr marL="1905165" indent="-272167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4pPr>
            <a:lvl5pPr marL="2449496" indent="-272167" defTabSz="1088665">
              <a:spcBef>
                <a:spcPct val="20000"/>
              </a:spcBef>
              <a:buFont typeface="Arial" panose="020B0604020202020204" pitchFamily="34" charset="0"/>
              <a:buChar char="»"/>
              <a:defRPr sz="1867"/>
            </a:lvl5pPr>
            <a:lvl6pPr marL="2993830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6pPr>
            <a:lvl7pPr marL="353816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7pPr>
            <a:lvl8pPr marL="4082493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8pPr>
            <a:lvl9pPr marL="4626827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9pPr>
          </a:lstStyle>
          <a:p>
            <a:r>
              <a:rPr lang="fr-FR" sz="1950" dirty="0"/>
              <a:t>3 - Appliquer</a:t>
            </a:r>
          </a:p>
        </p:txBody>
      </p:sp>
      <p:sp>
        <p:nvSpPr>
          <p:cNvPr id="15" name="Text Placeholder 4"/>
          <p:cNvSpPr txBox="1">
            <a:spLocks/>
          </p:cNvSpPr>
          <p:nvPr/>
        </p:nvSpPr>
        <p:spPr>
          <a:xfrm>
            <a:off x="638145" y="3753686"/>
            <a:ext cx="2010938" cy="463176"/>
          </a:xfrm>
          <a:prstGeom prst="roundRect">
            <a:avLst/>
          </a:prstGeom>
          <a:solidFill>
            <a:srgbClr val="E4077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vert="horz" lIns="132661" tIns="66331" rIns="132661" bIns="66331" rtlCol="0" anchor="ctr" anchorCtr="0">
            <a:noAutofit/>
          </a:bodyPr>
          <a:lstStyle>
            <a:lvl1pPr indent="0" defTabSz="1088665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baseline="0">
                <a:solidFill>
                  <a:schemeClr val="bg1"/>
                </a:solidFill>
              </a:defRPr>
            </a:lvl1pPr>
            <a:lvl2pPr marL="884542" indent="-340208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2pPr>
            <a:lvl3pPr marL="136083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1867"/>
            </a:lvl3pPr>
            <a:lvl4pPr marL="1905165" indent="-272167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4pPr>
            <a:lvl5pPr marL="2449496" indent="-272167" defTabSz="1088665">
              <a:spcBef>
                <a:spcPct val="20000"/>
              </a:spcBef>
              <a:buFont typeface="Arial" panose="020B0604020202020204" pitchFamily="34" charset="0"/>
              <a:buChar char="»"/>
              <a:defRPr sz="1867"/>
            </a:lvl5pPr>
            <a:lvl6pPr marL="2993830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6pPr>
            <a:lvl7pPr marL="353816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7pPr>
            <a:lvl8pPr marL="4082493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8pPr>
            <a:lvl9pPr marL="4626827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9pPr>
          </a:lstStyle>
          <a:p>
            <a:r>
              <a:rPr lang="fr-FR" sz="1950" dirty="0"/>
              <a:t>4 - Analyser</a:t>
            </a:r>
          </a:p>
        </p:txBody>
      </p:sp>
      <p:sp>
        <p:nvSpPr>
          <p:cNvPr id="16" name="Text Placeholder 4"/>
          <p:cNvSpPr txBox="1">
            <a:spLocks/>
          </p:cNvSpPr>
          <p:nvPr/>
        </p:nvSpPr>
        <p:spPr>
          <a:xfrm>
            <a:off x="638145" y="3095488"/>
            <a:ext cx="2010938" cy="463176"/>
          </a:xfrm>
          <a:prstGeom prst="roundRect">
            <a:avLst/>
          </a:prstGeom>
          <a:solidFill>
            <a:srgbClr val="E4077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vert="horz" lIns="132661" tIns="66331" rIns="132661" bIns="66331" rtlCol="0" anchor="ctr" anchorCtr="0">
            <a:noAutofit/>
          </a:bodyPr>
          <a:lstStyle>
            <a:lvl1pPr indent="0" defTabSz="1088665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baseline="0">
                <a:solidFill>
                  <a:schemeClr val="bg1"/>
                </a:solidFill>
              </a:defRPr>
            </a:lvl1pPr>
            <a:lvl2pPr marL="884542" indent="-340208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2pPr>
            <a:lvl3pPr marL="136083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1867"/>
            </a:lvl3pPr>
            <a:lvl4pPr marL="1905165" indent="-272167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4pPr>
            <a:lvl5pPr marL="2449496" indent="-272167" defTabSz="1088665">
              <a:spcBef>
                <a:spcPct val="20000"/>
              </a:spcBef>
              <a:buFont typeface="Arial" panose="020B0604020202020204" pitchFamily="34" charset="0"/>
              <a:buChar char="»"/>
              <a:defRPr sz="1867"/>
            </a:lvl5pPr>
            <a:lvl6pPr marL="2993830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6pPr>
            <a:lvl7pPr marL="353816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7pPr>
            <a:lvl8pPr marL="4082493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8pPr>
            <a:lvl9pPr marL="4626827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9pPr>
          </a:lstStyle>
          <a:p>
            <a:r>
              <a:rPr lang="fr-FR" sz="1950" dirty="0"/>
              <a:t>5 - Synthétiser</a:t>
            </a:r>
          </a:p>
        </p:txBody>
      </p:sp>
      <p:sp>
        <p:nvSpPr>
          <p:cNvPr id="17" name="Text Placeholder 4"/>
          <p:cNvSpPr txBox="1">
            <a:spLocks/>
          </p:cNvSpPr>
          <p:nvPr/>
        </p:nvSpPr>
        <p:spPr>
          <a:xfrm>
            <a:off x="638145" y="2437290"/>
            <a:ext cx="2010938" cy="463176"/>
          </a:xfrm>
          <a:prstGeom prst="roundRect">
            <a:avLst/>
          </a:prstGeom>
          <a:solidFill>
            <a:srgbClr val="E4077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vert="horz" lIns="132661" tIns="66331" rIns="132661" bIns="66331" rtlCol="0" anchor="ctr" anchorCtr="0">
            <a:noAutofit/>
          </a:bodyPr>
          <a:lstStyle>
            <a:lvl1pPr indent="0" defTabSz="1088665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baseline="0">
                <a:solidFill>
                  <a:schemeClr val="bg1"/>
                </a:solidFill>
              </a:defRPr>
            </a:lvl1pPr>
            <a:lvl2pPr marL="884542" indent="-340208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2pPr>
            <a:lvl3pPr marL="136083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1867"/>
            </a:lvl3pPr>
            <a:lvl4pPr marL="1905165" indent="-272167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4pPr>
            <a:lvl5pPr marL="2449496" indent="-272167" defTabSz="1088665">
              <a:spcBef>
                <a:spcPct val="20000"/>
              </a:spcBef>
              <a:buFont typeface="Arial" panose="020B0604020202020204" pitchFamily="34" charset="0"/>
              <a:buChar char="»"/>
              <a:defRPr sz="1867"/>
            </a:lvl5pPr>
            <a:lvl6pPr marL="2993830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6pPr>
            <a:lvl7pPr marL="353816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7pPr>
            <a:lvl8pPr marL="4082493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8pPr>
            <a:lvl9pPr marL="4626827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9pPr>
          </a:lstStyle>
          <a:p>
            <a:r>
              <a:rPr lang="fr-FR" sz="1950" dirty="0"/>
              <a:t>6 - Évaluer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B7F6B3-3F6F-4FDD-ADA2-D2F34B41EA66}"/>
              </a:ext>
            </a:extLst>
          </p:cNvPr>
          <p:cNvSpPr/>
          <p:nvPr/>
        </p:nvSpPr>
        <p:spPr>
          <a:xfrm>
            <a:off x="2801865" y="1436943"/>
            <a:ext cx="6292811" cy="76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63" i="1" dirty="0" smtClean="0"/>
              <a:t>Exemples </a:t>
            </a:r>
            <a:r>
              <a:rPr lang="fr-FR" sz="1463" i="1" dirty="0"/>
              <a:t>illustrant la définition des objectifs d'apprentissage dans le domaine cognitif sur les différents niveaux d'apprentissage d'une formation dans le </a:t>
            </a:r>
            <a:r>
              <a:rPr lang="fr-FR" sz="1463" i="1" u="sng" dirty="0"/>
              <a:t>domaine législatif</a:t>
            </a: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502B0EB6-A8FD-4372-97CC-02FE22866887}"/>
              </a:ext>
            </a:extLst>
          </p:cNvPr>
          <p:cNvSpPr txBox="1">
            <a:spLocks/>
          </p:cNvSpPr>
          <p:nvPr/>
        </p:nvSpPr>
        <p:spPr>
          <a:xfrm>
            <a:off x="583200" y="752400"/>
            <a:ext cx="9069295" cy="60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600" b="1" dirty="0">
                <a:solidFill>
                  <a:srgbClr val="FF9700"/>
                </a:solidFill>
              </a:rPr>
              <a:t>Taxonomie du domaine cognitif (Bloom/</a:t>
            </a:r>
            <a:r>
              <a:rPr lang="fr-FR" sz="2600" b="1" dirty="0" err="1">
                <a:solidFill>
                  <a:srgbClr val="FF9700"/>
                </a:solidFill>
              </a:rPr>
              <a:t>Krathwohl</a:t>
            </a:r>
            <a:r>
              <a:rPr lang="fr-FR" sz="2600" b="1" dirty="0">
                <a:solidFill>
                  <a:srgbClr val="FF9700"/>
                </a:solidFill>
              </a:rPr>
              <a:t>)</a:t>
            </a:r>
          </a:p>
        </p:txBody>
      </p:sp>
      <p:sp>
        <p:nvSpPr>
          <p:cNvPr id="38" name="Text Placeholder 4"/>
          <p:cNvSpPr txBox="1">
            <a:spLocks/>
          </p:cNvSpPr>
          <p:nvPr/>
        </p:nvSpPr>
        <p:spPr>
          <a:xfrm>
            <a:off x="638145" y="3762955"/>
            <a:ext cx="2010938" cy="463176"/>
          </a:xfrm>
          <a:prstGeom prst="roundRect">
            <a:avLst/>
          </a:prstGeom>
          <a:solidFill>
            <a:srgbClr val="FF97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vert="horz" lIns="132661" tIns="66331" rIns="132661" bIns="66331" rtlCol="0" anchor="ctr" anchorCtr="0">
            <a:noAutofit/>
          </a:bodyPr>
          <a:lstStyle>
            <a:lvl1pPr indent="0" defTabSz="1088665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baseline="0">
                <a:solidFill>
                  <a:schemeClr val="bg1"/>
                </a:solidFill>
              </a:defRPr>
            </a:lvl1pPr>
            <a:lvl2pPr marL="884542" indent="-340208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2pPr>
            <a:lvl3pPr marL="136083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1867"/>
            </a:lvl3pPr>
            <a:lvl4pPr marL="1905165" indent="-272167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4pPr>
            <a:lvl5pPr marL="2449496" indent="-272167" defTabSz="1088665">
              <a:spcBef>
                <a:spcPct val="20000"/>
              </a:spcBef>
              <a:buFont typeface="Arial" panose="020B0604020202020204" pitchFamily="34" charset="0"/>
              <a:buChar char="»"/>
              <a:defRPr sz="1867"/>
            </a:lvl5pPr>
            <a:lvl6pPr marL="2993830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6pPr>
            <a:lvl7pPr marL="353816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7pPr>
            <a:lvl8pPr marL="4082493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8pPr>
            <a:lvl9pPr marL="4626827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9pPr>
          </a:lstStyle>
          <a:p>
            <a:r>
              <a:rPr lang="fr-FR" sz="1950" dirty="0"/>
              <a:t>4 - Analyser</a:t>
            </a:r>
          </a:p>
        </p:txBody>
      </p:sp>
      <p:sp>
        <p:nvSpPr>
          <p:cNvPr id="39" name="Text Placeholder 4"/>
          <p:cNvSpPr txBox="1">
            <a:spLocks/>
          </p:cNvSpPr>
          <p:nvPr/>
        </p:nvSpPr>
        <p:spPr>
          <a:xfrm>
            <a:off x="638145" y="3109239"/>
            <a:ext cx="2010938" cy="463176"/>
          </a:xfrm>
          <a:prstGeom prst="roundRect">
            <a:avLst/>
          </a:prstGeom>
          <a:solidFill>
            <a:srgbClr val="FF97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vert="horz" lIns="132661" tIns="66331" rIns="132661" bIns="66331" rtlCol="0" anchor="ctr" anchorCtr="0">
            <a:noAutofit/>
          </a:bodyPr>
          <a:lstStyle>
            <a:lvl1pPr indent="0" defTabSz="1088665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baseline="0">
                <a:solidFill>
                  <a:schemeClr val="bg1"/>
                </a:solidFill>
              </a:defRPr>
            </a:lvl1pPr>
            <a:lvl2pPr marL="884542" indent="-340208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2pPr>
            <a:lvl3pPr marL="136083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1867"/>
            </a:lvl3pPr>
            <a:lvl4pPr marL="1905165" indent="-272167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4pPr>
            <a:lvl5pPr marL="2449496" indent="-272167" defTabSz="1088665">
              <a:spcBef>
                <a:spcPct val="20000"/>
              </a:spcBef>
              <a:buFont typeface="Arial" panose="020B0604020202020204" pitchFamily="34" charset="0"/>
              <a:buChar char="»"/>
              <a:defRPr sz="1867"/>
            </a:lvl5pPr>
            <a:lvl6pPr marL="2993830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6pPr>
            <a:lvl7pPr marL="353816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7pPr>
            <a:lvl8pPr marL="4082493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8pPr>
            <a:lvl9pPr marL="4626827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9pPr>
          </a:lstStyle>
          <a:p>
            <a:r>
              <a:rPr lang="fr-FR" sz="1950" dirty="0"/>
              <a:t>5 - </a:t>
            </a:r>
            <a:r>
              <a:rPr lang="fr-FR" sz="1950" dirty="0" smtClean="0"/>
              <a:t>Evaluer</a:t>
            </a:r>
            <a:endParaRPr lang="fr-FR" sz="1950" dirty="0"/>
          </a:p>
        </p:txBody>
      </p:sp>
      <p:sp>
        <p:nvSpPr>
          <p:cNvPr id="40" name="Text Placeholder 4"/>
          <p:cNvSpPr txBox="1">
            <a:spLocks/>
          </p:cNvSpPr>
          <p:nvPr/>
        </p:nvSpPr>
        <p:spPr>
          <a:xfrm>
            <a:off x="638145" y="2451041"/>
            <a:ext cx="2010938" cy="463176"/>
          </a:xfrm>
          <a:prstGeom prst="roundRect">
            <a:avLst/>
          </a:prstGeom>
          <a:solidFill>
            <a:srgbClr val="FF97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vert="horz" lIns="132661" tIns="66331" rIns="132661" bIns="66331" rtlCol="0" anchor="ctr" anchorCtr="0">
            <a:noAutofit/>
          </a:bodyPr>
          <a:lstStyle>
            <a:lvl1pPr indent="0" defTabSz="1088665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baseline="0">
                <a:solidFill>
                  <a:schemeClr val="bg1"/>
                </a:solidFill>
              </a:defRPr>
            </a:lvl1pPr>
            <a:lvl2pPr marL="884542" indent="-340208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2pPr>
            <a:lvl3pPr marL="136083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1867"/>
            </a:lvl3pPr>
            <a:lvl4pPr marL="1905165" indent="-272167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4pPr>
            <a:lvl5pPr marL="2449496" indent="-272167" defTabSz="1088665">
              <a:spcBef>
                <a:spcPct val="20000"/>
              </a:spcBef>
              <a:buFont typeface="Arial" panose="020B0604020202020204" pitchFamily="34" charset="0"/>
              <a:buChar char="»"/>
              <a:defRPr sz="1867"/>
            </a:lvl5pPr>
            <a:lvl6pPr marL="2993830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6pPr>
            <a:lvl7pPr marL="353816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7pPr>
            <a:lvl8pPr marL="4082493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8pPr>
            <a:lvl9pPr marL="4626827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9pPr>
          </a:lstStyle>
          <a:p>
            <a:r>
              <a:rPr lang="fr-FR" sz="1950" dirty="0"/>
              <a:t>6 - </a:t>
            </a:r>
            <a:r>
              <a:rPr lang="fr-FR" sz="1950" dirty="0" smtClean="0"/>
              <a:t>Créer</a:t>
            </a:r>
            <a:endParaRPr lang="fr-FR" sz="1950" dirty="0"/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502B0EB6-A8FD-4372-97CC-02FE22866887}"/>
              </a:ext>
            </a:extLst>
          </p:cNvPr>
          <p:cNvSpPr txBox="1">
            <a:spLocks/>
          </p:cNvSpPr>
          <p:nvPr/>
        </p:nvSpPr>
        <p:spPr>
          <a:xfrm>
            <a:off x="6302242" y="141407"/>
            <a:ext cx="4082800" cy="60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0" baseline="0">
                <a:solidFill>
                  <a:srgbClr val="E6007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300" dirty="0" smtClean="0">
                <a:solidFill>
                  <a:srgbClr val="929293"/>
                </a:solidFill>
              </a:rPr>
              <a:t>Guide « Définition d’objectifs d’apprentissage »</a:t>
            </a:r>
            <a:endParaRPr lang="fr-FR" sz="1300" dirty="0">
              <a:solidFill>
                <a:srgbClr val="929293"/>
              </a:solidFill>
            </a:endParaRPr>
          </a:p>
        </p:txBody>
      </p:sp>
      <p:sp>
        <p:nvSpPr>
          <p:cNvPr id="47" name="Slide Number Placeholder 2">
            <a:extLst>
              <a:ext uri="{FF2B5EF4-FFF2-40B4-BE49-F238E27FC236}">
                <a16:creationId xmlns:a16="http://schemas.microsoft.com/office/drawing/2014/main" id="{4812B473-6BC2-406A-A3A5-27392F356832}"/>
              </a:ext>
            </a:extLst>
          </p:cNvPr>
          <p:cNvSpPr txBox="1">
            <a:spLocks/>
          </p:cNvSpPr>
          <p:nvPr/>
        </p:nvSpPr>
        <p:spPr>
          <a:xfrm>
            <a:off x="4864078" y="6401122"/>
            <a:ext cx="491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6/12</a:t>
            </a:r>
            <a:endParaRPr lang="fr-FR" dirty="0"/>
          </a:p>
        </p:txBody>
      </p:sp>
      <p:sp>
        <p:nvSpPr>
          <p:cNvPr id="41" name="TextBox 40"/>
          <p:cNvSpPr txBox="1"/>
          <p:nvPr/>
        </p:nvSpPr>
        <p:spPr>
          <a:xfrm>
            <a:off x="584300" y="6391549"/>
            <a:ext cx="1079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Mai 2023</a:t>
            </a:r>
            <a:endParaRPr lang="fr-FR" sz="1200" dirty="0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" y="792000"/>
            <a:ext cx="402878" cy="56984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1189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F9605F8-9C51-4B62-99F1-EAB1E345294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965158" y="2254521"/>
            <a:ext cx="1880039" cy="670388"/>
          </a:xfrm>
        </p:spPr>
        <p:txBody>
          <a:bodyPr/>
          <a:lstStyle/>
          <a:p>
            <a:pPr marL="0" indent="0">
              <a:buNone/>
            </a:pPr>
            <a:r>
              <a:rPr lang="en-US" sz="1463" b="1" dirty="0" smtClean="0">
                <a:solidFill>
                  <a:srgbClr val="E4077E"/>
                </a:solidFill>
              </a:rPr>
              <a:t>RECEPTION</a:t>
            </a:r>
            <a:endParaRPr lang="fr-FR" sz="1463" b="1" dirty="0">
              <a:solidFill>
                <a:srgbClr val="E4077E"/>
              </a:solidFill>
            </a:endParaRP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9EAA7AC-79DE-4022-8F20-5FA359DD924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939533" y="2237435"/>
            <a:ext cx="1755000" cy="670388"/>
          </a:xfrm>
        </p:spPr>
        <p:txBody>
          <a:bodyPr/>
          <a:lstStyle/>
          <a:p>
            <a:pPr marL="0" indent="0">
              <a:buNone/>
            </a:pPr>
            <a:r>
              <a:rPr lang="fr-FR" sz="1463" b="1" dirty="0" smtClean="0">
                <a:solidFill>
                  <a:srgbClr val="E4077E"/>
                </a:solidFill>
              </a:rPr>
              <a:t>VALORISATION</a:t>
            </a:r>
            <a:endParaRPr lang="fr-FR" sz="1463" b="1" dirty="0">
              <a:solidFill>
                <a:srgbClr val="E4077E"/>
              </a:solidFill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C8F40B-B19A-4A6F-864A-1362A1A145A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883206" y="2254521"/>
            <a:ext cx="1755000" cy="670388"/>
          </a:xfrm>
        </p:spPr>
        <p:txBody>
          <a:bodyPr/>
          <a:lstStyle/>
          <a:p>
            <a:pPr marL="0" indent="0">
              <a:buNone/>
            </a:pPr>
            <a:r>
              <a:rPr lang="fr-FR" sz="1463" b="1" dirty="0" smtClean="0">
                <a:solidFill>
                  <a:srgbClr val="E4077E"/>
                </a:solidFill>
              </a:rPr>
              <a:t>ADOPTION</a:t>
            </a:r>
            <a:endParaRPr lang="fr-FR" sz="1463" b="1" dirty="0">
              <a:solidFill>
                <a:srgbClr val="E4077E"/>
              </a:solidFill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7076638-C4B9-49A9-B27A-2F09C1A10D2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191407" y="3835790"/>
            <a:ext cx="1512616" cy="2115236"/>
          </a:xfrm>
        </p:spPr>
        <p:txBody>
          <a:bodyPr/>
          <a:lstStyle/>
          <a:p>
            <a:pPr marL="0" indent="0">
              <a:buNone/>
            </a:pPr>
            <a:r>
              <a:rPr lang="fr-FR" i="1" dirty="0" smtClean="0"/>
              <a:t>Être </a:t>
            </a:r>
            <a:r>
              <a:rPr lang="fr-FR" b="1" i="1" dirty="0">
                <a:solidFill>
                  <a:srgbClr val="E4077E"/>
                </a:solidFill>
              </a:rPr>
              <a:t>attentif</a:t>
            </a:r>
            <a:r>
              <a:rPr lang="fr-FR" i="1" dirty="0"/>
              <a:t>, </a:t>
            </a:r>
            <a:r>
              <a:rPr lang="fr-FR" b="1" i="1" dirty="0">
                <a:solidFill>
                  <a:srgbClr val="E4077E"/>
                </a:solidFill>
              </a:rPr>
              <a:t>sensibilisé</a:t>
            </a:r>
            <a:r>
              <a:rPr lang="fr-FR" i="1" dirty="0"/>
              <a:t>, </a:t>
            </a:r>
            <a:r>
              <a:rPr lang="fr-FR" b="1" i="1" dirty="0">
                <a:solidFill>
                  <a:srgbClr val="E4077E"/>
                </a:solidFill>
              </a:rPr>
              <a:t>conscient</a:t>
            </a:r>
            <a:r>
              <a:rPr lang="fr-FR" i="1" dirty="0"/>
              <a:t> d’une problématique ; </a:t>
            </a:r>
            <a:r>
              <a:rPr lang="fr-FR" b="1" i="1" dirty="0">
                <a:solidFill>
                  <a:srgbClr val="E4077E"/>
                </a:solidFill>
              </a:rPr>
              <a:t>faire</a:t>
            </a:r>
            <a:r>
              <a:rPr lang="fr-FR" i="1" dirty="0"/>
              <a:t> </a:t>
            </a:r>
            <a:r>
              <a:rPr lang="fr-FR" b="1" i="1" dirty="0">
                <a:solidFill>
                  <a:srgbClr val="E4077E"/>
                </a:solidFill>
              </a:rPr>
              <a:t>preuve</a:t>
            </a:r>
            <a:r>
              <a:rPr lang="fr-FR" i="1" dirty="0"/>
              <a:t> </a:t>
            </a:r>
            <a:r>
              <a:rPr lang="fr-FR" b="1" i="1" dirty="0">
                <a:solidFill>
                  <a:srgbClr val="E4077E"/>
                </a:solidFill>
              </a:rPr>
              <a:t>d’ouverture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Accueillir, analyser</a:t>
            </a:r>
            <a:r>
              <a:rPr lang="fr-FR" dirty="0"/>
              <a:t>, associer, définir, différencier, écouter, expliquer, identifier, interroger, poser des questions, reconnaître, se conformer, spécifier, etc.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3E8F1FDB-F83F-4D8B-A84F-7A922F51F06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164986" y="3831700"/>
            <a:ext cx="1489856" cy="2157427"/>
          </a:xfrm>
        </p:spPr>
        <p:txBody>
          <a:bodyPr/>
          <a:lstStyle/>
          <a:p>
            <a:pPr marL="0" indent="0">
              <a:buNone/>
            </a:pPr>
            <a:r>
              <a:rPr lang="fr-FR" b="1" i="1" dirty="0">
                <a:solidFill>
                  <a:srgbClr val="E4077E"/>
                </a:solidFill>
              </a:rPr>
              <a:t>Promouvoir</a:t>
            </a:r>
            <a:r>
              <a:rPr lang="fr-FR" i="1" dirty="0" smtClean="0"/>
              <a:t> </a:t>
            </a:r>
            <a:r>
              <a:rPr lang="fr-FR" i="1" dirty="0"/>
              <a:t>une </a:t>
            </a:r>
            <a:r>
              <a:rPr lang="fr-FR" b="1" i="1" dirty="0">
                <a:solidFill>
                  <a:srgbClr val="E4077E"/>
                </a:solidFill>
              </a:rPr>
              <a:t>valeur</a:t>
            </a:r>
            <a:r>
              <a:rPr lang="fr-FR" i="1" dirty="0"/>
              <a:t> ou une </a:t>
            </a:r>
            <a:r>
              <a:rPr lang="fr-FR" b="1" i="1" dirty="0">
                <a:solidFill>
                  <a:srgbClr val="E4077E"/>
                </a:solidFill>
              </a:rPr>
              <a:t>attitude</a:t>
            </a:r>
            <a:r>
              <a:rPr lang="fr-FR" i="1" dirty="0"/>
              <a:t>, </a:t>
            </a:r>
            <a:r>
              <a:rPr lang="fr-FR" b="1" i="1" dirty="0">
                <a:solidFill>
                  <a:srgbClr val="E4077E"/>
                </a:solidFill>
              </a:rPr>
              <a:t>prendre</a:t>
            </a:r>
            <a:r>
              <a:rPr lang="fr-FR" i="1" dirty="0"/>
              <a:t> </a:t>
            </a:r>
            <a:r>
              <a:rPr lang="fr-FR" b="1" i="1" dirty="0">
                <a:solidFill>
                  <a:srgbClr val="E4077E"/>
                </a:solidFill>
              </a:rPr>
              <a:t>position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Acclamer, approuver, argumenter, choisir, </a:t>
            </a:r>
            <a:r>
              <a:rPr lang="fr-FR" dirty="0" smtClean="0"/>
              <a:t>conseiller</a:t>
            </a:r>
            <a:r>
              <a:rPr lang="fr-FR" dirty="0"/>
              <a:t>, contester, débattre, défendre, </a:t>
            </a:r>
            <a:r>
              <a:rPr lang="fr-FR" dirty="0" smtClean="0"/>
              <a:t>dialoguer</a:t>
            </a:r>
            <a:r>
              <a:rPr lang="fr-FR" dirty="0"/>
              <a:t>, encourager, fournir des exemples, influencer, nier, </a:t>
            </a:r>
            <a:r>
              <a:rPr lang="fr-FR" dirty="0" smtClean="0"/>
              <a:t>etc</a:t>
            </a:r>
            <a:r>
              <a:rPr lang="fr-FR" dirty="0"/>
              <a:t>.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130295FE-4061-46B5-AF50-DFC87990D4C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024131" y="3817587"/>
            <a:ext cx="1680089" cy="2279314"/>
          </a:xfrm>
        </p:spPr>
        <p:txBody>
          <a:bodyPr/>
          <a:lstStyle/>
          <a:p>
            <a:pPr marL="0" indent="0">
              <a:buNone/>
            </a:pPr>
            <a:r>
              <a:rPr lang="fr-FR" b="1" i="1" dirty="0">
                <a:solidFill>
                  <a:srgbClr val="E4077E"/>
                </a:solidFill>
              </a:rPr>
              <a:t>Adopter</a:t>
            </a:r>
            <a:r>
              <a:rPr lang="fr-FR" dirty="0" smtClean="0"/>
              <a:t> </a:t>
            </a:r>
            <a:r>
              <a:rPr lang="fr-FR" dirty="0"/>
              <a:t>un </a:t>
            </a:r>
            <a:r>
              <a:rPr lang="fr-FR" b="1" i="1" dirty="0">
                <a:solidFill>
                  <a:srgbClr val="E4077E"/>
                </a:solidFill>
              </a:rPr>
              <a:t>comportement</a:t>
            </a:r>
            <a:r>
              <a:rPr lang="fr-FR" dirty="0"/>
              <a:t> qui reflète une attitude ou une valeur ; </a:t>
            </a:r>
            <a:r>
              <a:rPr lang="fr-FR" b="1" i="1" dirty="0">
                <a:solidFill>
                  <a:srgbClr val="E4077E"/>
                </a:solidFill>
              </a:rPr>
              <a:t>être</a:t>
            </a:r>
            <a:r>
              <a:rPr lang="fr-FR" dirty="0"/>
              <a:t> </a:t>
            </a:r>
            <a:r>
              <a:rPr lang="fr-FR" b="1" i="1" dirty="0">
                <a:solidFill>
                  <a:srgbClr val="E4077E"/>
                </a:solidFill>
              </a:rPr>
              <a:t>engagé</a:t>
            </a:r>
            <a:r>
              <a:rPr lang="fr-FR" dirty="0"/>
              <a:t> </a:t>
            </a:r>
            <a:r>
              <a:rPr lang="fr-FR" b="1" i="1" dirty="0">
                <a:solidFill>
                  <a:srgbClr val="E4077E"/>
                </a:solidFill>
              </a:rPr>
              <a:t>personnellement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Accompagner, </a:t>
            </a:r>
            <a:r>
              <a:rPr lang="fr-FR" dirty="0" smtClean="0"/>
              <a:t>agir</a:t>
            </a:r>
            <a:r>
              <a:rPr lang="fr-FR" dirty="0"/>
              <a:t>, aider, assister, changer, déléguer, diriger, éviter, faciliter, former, modifier, offrir, pratiquer, </a:t>
            </a:r>
            <a:r>
              <a:rPr lang="fr-FR" dirty="0" smtClean="0"/>
              <a:t>réclamer</a:t>
            </a:r>
            <a:r>
              <a:rPr lang="fr-FR" dirty="0"/>
              <a:t>, réviser, </a:t>
            </a:r>
            <a:r>
              <a:rPr lang="fr-FR" dirty="0" smtClean="0"/>
              <a:t>résoudre</a:t>
            </a:r>
            <a:r>
              <a:rPr lang="fr-FR" dirty="0"/>
              <a:t>, </a:t>
            </a:r>
            <a:r>
              <a:rPr lang="fr-FR" dirty="0" smtClean="0"/>
              <a:t>transformer</a:t>
            </a:r>
            <a:r>
              <a:rPr lang="fr-FR" dirty="0"/>
              <a:t>, etc.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502B0EB6-A8FD-4372-97CC-02FE22866887}"/>
              </a:ext>
            </a:extLst>
          </p:cNvPr>
          <p:cNvSpPr txBox="1">
            <a:spLocks/>
          </p:cNvSpPr>
          <p:nvPr/>
        </p:nvSpPr>
        <p:spPr>
          <a:xfrm>
            <a:off x="583200" y="752400"/>
            <a:ext cx="9069295" cy="60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600" b="1" dirty="0">
                <a:solidFill>
                  <a:srgbClr val="E4077E"/>
                </a:solidFill>
              </a:rPr>
              <a:t>Taxonomie du domaine affectif (</a:t>
            </a:r>
            <a:r>
              <a:rPr lang="fr-FR" sz="2600" b="1" dirty="0" err="1" smtClean="0">
                <a:solidFill>
                  <a:srgbClr val="E4077E"/>
                </a:solidFill>
              </a:rPr>
              <a:t>Berthiaume</a:t>
            </a:r>
            <a:r>
              <a:rPr lang="fr-FR" sz="2600" b="1" dirty="0" smtClean="0">
                <a:solidFill>
                  <a:srgbClr val="E4077E"/>
                </a:solidFill>
              </a:rPr>
              <a:t>/</a:t>
            </a:r>
            <a:r>
              <a:rPr lang="fr-FR" sz="2600" b="1" dirty="0" err="1" smtClean="0">
                <a:solidFill>
                  <a:srgbClr val="E4077E"/>
                </a:solidFill>
              </a:rPr>
              <a:t>Daele</a:t>
            </a:r>
            <a:r>
              <a:rPr lang="fr-FR" sz="2600" b="1" dirty="0" smtClean="0">
                <a:solidFill>
                  <a:srgbClr val="E4077E"/>
                </a:solidFill>
              </a:rPr>
              <a:t>)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502B0EB6-A8FD-4372-97CC-02FE22866887}"/>
              </a:ext>
            </a:extLst>
          </p:cNvPr>
          <p:cNvSpPr txBox="1">
            <a:spLocks/>
          </p:cNvSpPr>
          <p:nvPr/>
        </p:nvSpPr>
        <p:spPr>
          <a:xfrm>
            <a:off x="6302242" y="141407"/>
            <a:ext cx="4082800" cy="60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0" baseline="0">
                <a:solidFill>
                  <a:srgbClr val="E6007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300" dirty="0" smtClean="0">
                <a:solidFill>
                  <a:srgbClr val="929293"/>
                </a:solidFill>
              </a:rPr>
              <a:t>Guide « Définition d’objectifs d’apprentissage »</a:t>
            </a:r>
            <a:endParaRPr lang="fr-FR" sz="1300" dirty="0">
              <a:solidFill>
                <a:srgbClr val="929293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 rot="16200000">
            <a:off x="4380664" y="704095"/>
            <a:ext cx="505863" cy="5148054"/>
          </a:xfrm>
          <a:prstGeom prst="triangle">
            <a:avLst>
              <a:gd name="adj" fmla="val 0"/>
            </a:avLst>
          </a:prstGeom>
          <a:solidFill>
            <a:srgbClr val="FFE3F3"/>
          </a:solidFill>
          <a:ln>
            <a:solidFill>
              <a:srgbClr val="F0F9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lowchart: Connector 30"/>
          <p:cNvSpPr/>
          <p:nvPr/>
        </p:nvSpPr>
        <p:spPr>
          <a:xfrm>
            <a:off x="4489785" y="3036257"/>
            <a:ext cx="634154" cy="606145"/>
          </a:xfrm>
          <a:prstGeom prst="flowChartConnector">
            <a:avLst/>
          </a:prstGeom>
          <a:solidFill>
            <a:srgbClr val="E407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lowchart: Connector 34"/>
          <p:cNvSpPr/>
          <p:nvPr/>
        </p:nvSpPr>
        <p:spPr>
          <a:xfrm>
            <a:off x="2573422" y="3036257"/>
            <a:ext cx="634154" cy="606145"/>
          </a:xfrm>
          <a:prstGeom prst="flowChartConnector">
            <a:avLst/>
          </a:prstGeom>
          <a:solidFill>
            <a:srgbClr val="E407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lowchart: Connector 36"/>
          <p:cNvSpPr/>
          <p:nvPr/>
        </p:nvSpPr>
        <p:spPr>
          <a:xfrm>
            <a:off x="6406147" y="3036257"/>
            <a:ext cx="634154" cy="606145"/>
          </a:xfrm>
          <a:prstGeom prst="flowChartConnector">
            <a:avLst/>
          </a:prstGeom>
          <a:solidFill>
            <a:srgbClr val="E407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1781788" y="3508224"/>
            <a:ext cx="11087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rgbClr val="E4077E"/>
                </a:solidFill>
              </a:rPr>
              <a:t>simple</a:t>
            </a:r>
            <a:endParaRPr lang="fr-FR" sz="1000" i="1" dirty="0">
              <a:solidFill>
                <a:srgbClr val="E4077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47648" y="2835415"/>
            <a:ext cx="11087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E4077E"/>
                </a:solidFill>
              </a:rPr>
              <a:t>complexe</a:t>
            </a:r>
            <a:endParaRPr lang="fr-FR" sz="1000" i="1" dirty="0">
              <a:solidFill>
                <a:srgbClr val="E4077E"/>
              </a:solidFill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E4077E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" y="900000"/>
            <a:ext cx="365432" cy="51687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84300" y="6391549"/>
            <a:ext cx="1079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Mai 2023</a:t>
            </a:r>
            <a:endParaRPr lang="fr-FR" sz="1200" dirty="0"/>
          </a:p>
        </p:txBody>
      </p:sp>
      <p:sp>
        <p:nvSpPr>
          <p:cNvPr id="19" name="Slide Number Placeholder 2">
            <a:extLst>
              <a:ext uri="{FF2B5EF4-FFF2-40B4-BE49-F238E27FC236}">
                <a16:creationId xmlns:a16="http://schemas.microsoft.com/office/drawing/2014/main" id="{4812B473-6BC2-406A-A3A5-27392F356832}"/>
              </a:ext>
            </a:extLst>
          </p:cNvPr>
          <p:cNvSpPr txBox="1">
            <a:spLocks/>
          </p:cNvSpPr>
          <p:nvPr/>
        </p:nvSpPr>
        <p:spPr>
          <a:xfrm>
            <a:off x="4864078" y="6401122"/>
            <a:ext cx="491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7/12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996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2697015" y="4173186"/>
            <a:ext cx="6472282" cy="572210"/>
            <a:chOff x="2255730" y="4577605"/>
            <a:chExt cx="7119570" cy="704880"/>
          </a:xfrm>
          <a:solidFill>
            <a:srgbClr val="FFE3F3"/>
          </a:solidFill>
        </p:grpSpPr>
        <p:sp>
          <p:nvSpPr>
            <p:cNvPr id="23" name="Pentagon 22"/>
            <p:cNvSpPr/>
            <p:nvPr/>
          </p:nvSpPr>
          <p:spPr>
            <a:xfrm rot="10800000">
              <a:off x="2255730" y="4577605"/>
              <a:ext cx="7119569" cy="704876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Pentagon 4"/>
            <p:cNvSpPr txBox="1"/>
            <p:nvPr/>
          </p:nvSpPr>
          <p:spPr>
            <a:xfrm>
              <a:off x="2431949" y="4577609"/>
              <a:ext cx="6943351" cy="7048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2550" tIns="99060" rIns="184912" bIns="99060" numCol="1" spcCol="1270" anchor="ctr" anchorCtr="0">
              <a:noAutofit/>
            </a:bodyPr>
            <a:lstStyle/>
            <a:p>
              <a:pPr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Être capable de </a:t>
              </a:r>
              <a:r>
                <a:rPr lang="fr-FR" sz="1300" b="1" dirty="0">
                  <a:solidFill>
                    <a:srgbClr val="E4077E"/>
                  </a:solidFill>
                </a:rPr>
                <a:t>définir</a:t>
              </a:r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 le réchauffement climatique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697239" y="2845286"/>
            <a:ext cx="6472282" cy="572206"/>
            <a:chOff x="2255730" y="4577605"/>
            <a:chExt cx="7119569" cy="704876"/>
          </a:xfrm>
          <a:solidFill>
            <a:srgbClr val="FFE3F3"/>
          </a:solidFill>
        </p:grpSpPr>
        <p:sp>
          <p:nvSpPr>
            <p:cNvPr id="26" name="Pentagon 25"/>
            <p:cNvSpPr/>
            <p:nvPr/>
          </p:nvSpPr>
          <p:spPr>
            <a:xfrm rot="10800000">
              <a:off x="2255730" y="4577605"/>
              <a:ext cx="7119569" cy="704876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Pentagon 4"/>
            <p:cNvSpPr txBox="1"/>
            <p:nvPr/>
          </p:nvSpPr>
          <p:spPr>
            <a:xfrm rot="21600000">
              <a:off x="2431949" y="4577605"/>
              <a:ext cx="6943350" cy="7048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2550" tIns="99060" rIns="184912" bIns="99060" numCol="1" spcCol="1270" anchor="ctr" anchorCtr="0">
              <a:noAutofit/>
            </a:bodyPr>
            <a:lstStyle/>
            <a:p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Être capable de </a:t>
              </a:r>
              <a:r>
                <a:rPr lang="fr-FR" sz="1300" b="1" dirty="0">
                  <a:solidFill>
                    <a:srgbClr val="E4077E"/>
                  </a:solidFill>
                </a:rPr>
                <a:t>changer</a:t>
              </a:r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 son comportement afin de prévenir les risques </a:t>
              </a:r>
              <a:r>
                <a:rPr lang="fr-FR" sz="1300" dirty="0" smtClean="0">
                  <a:solidFill>
                    <a:schemeClr val="bg2">
                      <a:lumMod val="50000"/>
                    </a:schemeClr>
                  </a:solidFill>
                </a:rPr>
                <a:t>liés </a:t>
              </a:r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au réchauffement climatique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693442" y="3508495"/>
            <a:ext cx="6472282" cy="572207"/>
            <a:chOff x="2255730" y="4577604"/>
            <a:chExt cx="7119569" cy="704877"/>
          </a:xfrm>
          <a:solidFill>
            <a:srgbClr val="FFE3F3"/>
          </a:solidFill>
        </p:grpSpPr>
        <p:sp>
          <p:nvSpPr>
            <p:cNvPr id="7" name="Pentagon 6"/>
            <p:cNvSpPr/>
            <p:nvPr/>
          </p:nvSpPr>
          <p:spPr>
            <a:xfrm rot="10800000">
              <a:off x="2255730" y="4577605"/>
              <a:ext cx="7119569" cy="704876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Pentagon 4"/>
            <p:cNvSpPr txBox="1"/>
            <p:nvPr/>
          </p:nvSpPr>
          <p:spPr>
            <a:xfrm>
              <a:off x="2431948" y="4577604"/>
              <a:ext cx="6943351" cy="7048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2550" tIns="99060" rIns="184912" bIns="99060" numCol="1" spcCol="1270" anchor="ctr" anchorCtr="0">
              <a:noAutofit/>
            </a:bodyPr>
            <a:lstStyle/>
            <a:p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Être capable </a:t>
              </a:r>
              <a:r>
                <a:rPr lang="fr-FR" sz="1300" b="1" dirty="0">
                  <a:solidFill>
                    <a:srgbClr val="E4077E"/>
                  </a:solidFill>
                </a:rPr>
                <a:t>d’argumenter</a:t>
              </a:r>
              <a:r>
                <a:rPr lang="fr-FR" sz="1300" dirty="0">
                  <a:solidFill>
                    <a:srgbClr val="E4077E"/>
                  </a:solidFill>
                </a:rPr>
                <a:t> </a:t>
              </a:r>
              <a:r>
                <a:rPr lang="fr-FR" sz="1300" dirty="0" smtClean="0">
                  <a:solidFill>
                    <a:schemeClr val="bg2">
                      <a:lumMod val="50000"/>
                    </a:schemeClr>
                  </a:solidFill>
                </a:rPr>
                <a:t>quels </a:t>
              </a:r>
              <a:r>
                <a:rPr lang="fr-FR" sz="1300" dirty="0">
                  <a:solidFill>
                    <a:schemeClr val="bg2">
                      <a:lumMod val="50000"/>
                    </a:schemeClr>
                  </a:solidFill>
                </a:rPr>
                <a:t>sont les risques liés du réchauffement climatique</a:t>
              </a:r>
            </a:p>
          </p:txBody>
        </p:sp>
      </p:grp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86079" y="4227704"/>
            <a:ext cx="2010937" cy="463176"/>
          </a:xfrm>
          <a:prstGeom prst="roundRect">
            <a:avLst/>
          </a:prstGeom>
          <a:solidFill>
            <a:srgbClr val="E4077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marL="0" indent="0">
              <a:buNone/>
            </a:pPr>
            <a:r>
              <a:rPr lang="fr-FR" sz="1950" b="1" dirty="0">
                <a:solidFill>
                  <a:schemeClr val="bg1"/>
                </a:solidFill>
              </a:rPr>
              <a:t> 1 - </a:t>
            </a:r>
            <a:r>
              <a:rPr lang="fr-FR" sz="1950" b="1" dirty="0" smtClean="0">
                <a:solidFill>
                  <a:schemeClr val="bg1"/>
                </a:solidFill>
              </a:rPr>
              <a:t>Réception</a:t>
            </a:r>
            <a:endParaRPr lang="fr-FR" sz="1950" b="1" dirty="0">
              <a:solidFill>
                <a:schemeClr val="bg1"/>
              </a:solidFill>
            </a:endParaRP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686078" y="3560216"/>
            <a:ext cx="2010938" cy="463176"/>
          </a:xfrm>
          <a:prstGeom prst="roundRect">
            <a:avLst/>
          </a:prstGeom>
          <a:solidFill>
            <a:srgbClr val="E4077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vert="horz" lIns="132661" tIns="66331" rIns="132661" bIns="66331" rtlCol="0" anchor="ctr" anchorCtr="0">
            <a:noAutofit/>
          </a:bodyPr>
          <a:lstStyle>
            <a:lvl1pPr indent="0" defTabSz="1088665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baseline="0">
                <a:solidFill>
                  <a:schemeClr val="bg1"/>
                </a:solidFill>
              </a:defRPr>
            </a:lvl1pPr>
            <a:lvl2pPr marL="884542" indent="-340208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2pPr>
            <a:lvl3pPr marL="136083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1867"/>
            </a:lvl3pPr>
            <a:lvl4pPr marL="1905165" indent="-272167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4pPr>
            <a:lvl5pPr marL="2449496" indent="-272167" defTabSz="1088665">
              <a:spcBef>
                <a:spcPct val="20000"/>
              </a:spcBef>
              <a:buFont typeface="Arial" panose="020B0604020202020204" pitchFamily="34" charset="0"/>
              <a:buChar char="»"/>
              <a:defRPr sz="1867"/>
            </a:lvl5pPr>
            <a:lvl6pPr marL="2993830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6pPr>
            <a:lvl7pPr marL="353816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7pPr>
            <a:lvl8pPr marL="4082493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8pPr>
            <a:lvl9pPr marL="4626827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9pPr>
          </a:lstStyle>
          <a:p>
            <a:r>
              <a:rPr lang="fr-FR" sz="1950" dirty="0"/>
              <a:t>2 - </a:t>
            </a:r>
            <a:r>
              <a:rPr lang="fr-FR" sz="1950" dirty="0" smtClean="0"/>
              <a:t>Valorisation</a:t>
            </a:r>
            <a:endParaRPr lang="fr-FR" sz="1950" dirty="0"/>
          </a:p>
        </p:txBody>
      </p:sp>
      <p:sp>
        <p:nvSpPr>
          <p:cNvPr id="14" name="Text Placeholder 4"/>
          <p:cNvSpPr txBox="1">
            <a:spLocks/>
          </p:cNvSpPr>
          <p:nvPr/>
        </p:nvSpPr>
        <p:spPr>
          <a:xfrm>
            <a:off x="686078" y="2892728"/>
            <a:ext cx="2010938" cy="463176"/>
          </a:xfrm>
          <a:prstGeom prst="roundRect">
            <a:avLst/>
          </a:prstGeom>
          <a:solidFill>
            <a:srgbClr val="E4077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vert="horz" lIns="132661" tIns="66331" rIns="132661" bIns="66331" rtlCol="0" anchor="ctr" anchorCtr="0">
            <a:noAutofit/>
          </a:bodyPr>
          <a:lstStyle>
            <a:lvl1pPr indent="0" defTabSz="1088665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baseline="0">
                <a:solidFill>
                  <a:schemeClr val="bg1"/>
                </a:solidFill>
              </a:defRPr>
            </a:lvl1pPr>
            <a:lvl2pPr marL="884542" indent="-340208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2pPr>
            <a:lvl3pPr marL="136083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1867"/>
            </a:lvl3pPr>
            <a:lvl4pPr marL="1905165" indent="-272167" defTabSz="1088665">
              <a:spcBef>
                <a:spcPct val="20000"/>
              </a:spcBef>
              <a:buFont typeface="Arial" panose="020B0604020202020204" pitchFamily="34" charset="0"/>
              <a:buChar char="–"/>
              <a:defRPr sz="1867"/>
            </a:lvl4pPr>
            <a:lvl5pPr marL="2449496" indent="-272167" defTabSz="1088665">
              <a:spcBef>
                <a:spcPct val="20000"/>
              </a:spcBef>
              <a:buFont typeface="Arial" panose="020B0604020202020204" pitchFamily="34" charset="0"/>
              <a:buChar char="»"/>
              <a:defRPr sz="1867"/>
            </a:lvl5pPr>
            <a:lvl6pPr marL="2993830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6pPr>
            <a:lvl7pPr marL="3538162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7pPr>
            <a:lvl8pPr marL="4082493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8pPr>
            <a:lvl9pPr marL="4626827" indent="-272167" defTabSz="1088665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9pPr>
          </a:lstStyle>
          <a:p>
            <a:r>
              <a:rPr lang="fr-FR" sz="1950" dirty="0"/>
              <a:t>3 - </a:t>
            </a:r>
            <a:r>
              <a:rPr lang="fr-FR" sz="1950" dirty="0" smtClean="0"/>
              <a:t>Adoption</a:t>
            </a:r>
            <a:endParaRPr lang="fr-FR" sz="195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36E4A20-5BE5-40E1-9758-0AD1F5979B56}"/>
              </a:ext>
            </a:extLst>
          </p:cNvPr>
          <p:cNvSpPr/>
          <p:nvPr/>
        </p:nvSpPr>
        <p:spPr>
          <a:xfrm>
            <a:off x="2853639" y="1624267"/>
            <a:ext cx="6312085" cy="76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63" i="1" dirty="0" smtClean="0"/>
              <a:t>Exemples </a:t>
            </a:r>
            <a:r>
              <a:rPr lang="fr-FR" sz="1463" i="1" dirty="0"/>
              <a:t>illustrant la définition des objectifs d'apprentissage dans le domaine affectif sur les différents niveaux d'apprentissage d'une formation de la sensibilisation au </a:t>
            </a:r>
            <a:r>
              <a:rPr lang="fr-FR" sz="1463" i="1" u="sng" dirty="0" smtClean="0"/>
              <a:t>réchauffement </a:t>
            </a:r>
            <a:r>
              <a:rPr lang="fr-FR" sz="1463" i="1" u="sng" dirty="0"/>
              <a:t>climatique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02B0EB6-A8FD-4372-97CC-02FE22866887}"/>
              </a:ext>
            </a:extLst>
          </p:cNvPr>
          <p:cNvSpPr txBox="1">
            <a:spLocks/>
          </p:cNvSpPr>
          <p:nvPr/>
        </p:nvSpPr>
        <p:spPr>
          <a:xfrm>
            <a:off x="583200" y="752400"/>
            <a:ext cx="9069295" cy="60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600" b="1" dirty="0">
                <a:solidFill>
                  <a:srgbClr val="E4077E"/>
                </a:solidFill>
              </a:rPr>
              <a:t>Taxonomie du domaine affectif (</a:t>
            </a:r>
            <a:r>
              <a:rPr lang="fr-FR" sz="2600" b="1" dirty="0" err="1">
                <a:solidFill>
                  <a:srgbClr val="E4077E"/>
                </a:solidFill>
              </a:rPr>
              <a:t>Berthiaume</a:t>
            </a:r>
            <a:r>
              <a:rPr lang="fr-FR" sz="2600" b="1" dirty="0">
                <a:solidFill>
                  <a:srgbClr val="E4077E"/>
                </a:solidFill>
              </a:rPr>
              <a:t>/</a:t>
            </a:r>
            <a:r>
              <a:rPr lang="fr-FR" sz="2600" b="1" dirty="0" err="1">
                <a:solidFill>
                  <a:srgbClr val="E4077E"/>
                </a:solidFill>
              </a:rPr>
              <a:t>Daele</a:t>
            </a:r>
            <a:r>
              <a:rPr lang="fr-FR" sz="2600" b="1" dirty="0">
                <a:solidFill>
                  <a:srgbClr val="E4077E"/>
                </a:solidFill>
              </a:rPr>
              <a:t>)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502B0EB6-A8FD-4372-97CC-02FE22866887}"/>
              </a:ext>
            </a:extLst>
          </p:cNvPr>
          <p:cNvSpPr txBox="1">
            <a:spLocks/>
          </p:cNvSpPr>
          <p:nvPr/>
        </p:nvSpPr>
        <p:spPr>
          <a:xfrm>
            <a:off x="6302242" y="141407"/>
            <a:ext cx="4082800" cy="60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0" baseline="0">
                <a:solidFill>
                  <a:srgbClr val="E6007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300" dirty="0" smtClean="0">
                <a:solidFill>
                  <a:srgbClr val="929293"/>
                </a:solidFill>
              </a:rPr>
              <a:t>Guide « Définition d’objectifs d’apprentissage »</a:t>
            </a:r>
            <a:endParaRPr lang="fr-FR" sz="1300" dirty="0">
              <a:solidFill>
                <a:srgbClr val="929293"/>
              </a:solidFill>
            </a:endParaRPr>
          </a:p>
        </p:txBody>
      </p:sp>
      <p:sp>
        <p:nvSpPr>
          <p:cNvPr id="32" name="Slide Number Placeholder 2">
            <a:extLst>
              <a:ext uri="{FF2B5EF4-FFF2-40B4-BE49-F238E27FC236}">
                <a16:creationId xmlns:a16="http://schemas.microsoft.com/office/drawing/2014/main" id="{4812B473-6BC2-406A-A3A5-27392F356832}"/>
              </a:ext>
            </a:extLst>
          </p:cNvPr>
          <p:cNvSpPr txBox="1">
            <a:spLocks/>
          </p:cNvSpPr>
          <p:nvPr/>
        </p:nvSpPr>
        <p:spPr>
          <a:xfrm>
            <a:off x="4864078" y="6401122"/>
            <a:ext cx="491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8/12</a:t>
            </a:r>
            <a:endParaRPr lang="fr-FR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E4077E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" y="900000"/>
            <a:ext cx="365432" cy="516877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84300" y="6391549"/>
            <a:ext cx="1079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Mai 2023</a:t>
            </a:r>
            <a:endParaRPr lang="fr-FR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874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HPITtEnRYmCUwXENxXZ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49F6E5CBDBAF45BDD01CB33727AAC1" ma:contentTypeVersion="5" ma:contentTypeDescription="Create a new document." ma:contentTypeScope="" ma:versionID="8b97b5538cd13f8292eda32a999f03c7">
  <xsd:schema xmlns:xsd="http://www.w3.org/2001/XMLSchema" xmlns:xs="http://www.w3.org/2001/XMLSchema" xmlns:p="http://schemas.microsoft.com/office/2006/metadata/properties" xmlns:ns2="69277385-3ddf-4ba5-a0bd-cc4b7c7ea719" xmlns:ns3="http://schemas.microsoft.com/sharepoint/v4" targetNamespace="http://schemas.microsoft.com/office/2006/metadata/properties" ma:root="true" ma:fieldsID="07da1d1549992cf3638dc017175c1986" ns2:_="" ns3:_="">
    <xsd:import namespace="69277385-3ddf-4ba5-a0bd-cc4b7c7ea71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IconOverlay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277385-3ddf-4ba5-a0bd-cc4b7c7ea71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86A302-8F5E-4ADF-A189-6F79FFCE4412}">
  <ds:schemaRefs>
    <ds:schemaRef ds:uri="http://schemas.microsoft.com/office/2006/documentManagement/types"/>
    <ds:schemaRef ds:uri="http://schemas.microsoft.com/sharepoint/v4"/>
    <ds:schemaRef ds:uri="http://purl.org/dc/terms/"/>
    <ds:schemaRef ds:uri="http://schemas.openxmlformats.org/package/2006/metadata/core-properties"/>
    <ds:schemaRef ds:uri="69277385-3ddf-4ba5-a0bd-cc4b7c7ea719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A21B1F4-A511-420A-A209-A6ADCE8821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35D86B-2F9F-461E-9C9E-2140F943E4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277385-3ddf-4ba5-a0bd-cc4b7c7ea719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1750</Words>
  <Application>Microsoft Office PowerPoint</Application>
  <PresentationFormat>A4 Paper (210x297 mm)</PresentationFormat>
  <Paragraphs>281</Paragraphs>
  <Slides>13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游ゴシック</vt:lpstr>
      <vt:lpstr>游ゴシック Light</vt:lpstr>
      <vt:lpstr>Arial</vt:lpstr>
      <vt:lpstr>Calibri</vt:lpstr>
      <vt:lpstr>Calibri Light</vt:lpstr>
      <vt:lpstr>Office Theme</vt:lpstr>
      <vt:lpstr>think-cell Slide</vt:lpstr>
      <vt:lpstr>Guide pour formateurs  La définition des objectifs d’apprentissage</vt:lpstr>
      <vt:lpstr>PowerPoint Presentation</vt:lpstr>
      <vt:lpstr>PowerPoint Presentation</vt:lpstr>
      <vt:lpstr>1. Déterminer le domaine et le niveau des objectifs d’apprentissage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Veronique.Molitor@inap.etat.lu</dc:creator>
  <cp:lastModifiedBy>Christian Weibel</cp:lastModifiedBy>
  <cp:revision>110</cp:revision>
  <cp:lastPrinted>2021-07-12T09:27:39Z</cp:lastPrinted>
  <dcterms:created xsi:type="dcterms:W3CDTF">2021-06-15T13:21:15Z</dcterms:created>
  <dcterms:modified xsi:type="dcterms:W3CDTF">2023-06-07T08:16:41Z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0x0101001849F6E5CBDBAF45BDD01CB33727AAC1</vt:lpwstr>
  </property>
  <property fmtid="{D5CDD505-2E9C-101B-9397-08002B2CF9AE}" pid="3" name="ArticulateGUID">
    <vt:lpwstr>6904848A-343E-4D7B-BB3E-9326EF0A3692</vt:lpwstr>
  </property>
  <property fmtid="{D5CDD505-2E9C-101B-9397-08002B2CF9AE}" pid="4" name="ArticulatePath">
    <vt:lpwstr>Guide_définition objectifs d'apprentissage.2023</vt:lpwstr>
  </property>
</Properties>
</file>